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4" r:id="rId4"/>
    <p:sldId id="265" r:id="rId5"/>
    <p:sldId id="268" r:id="rId6"/>
    <p:sldId id="267" r:id="rId7"/>
    <p:sldId id="259" r:id="rId8"/>
    <p:sldId id="260" r:id="rId9"/>
    <p:sldId id="261" r:id="rId10"/>
    <p:sldId id="262" r:id="rId11"/>
    <p:sldId id="263" r:id="rId12"/>
    <p:sldId id="269" r:id="rId13"/>
    <p:sldId id="257" r:id="rId14"/>
    <p:sldId id="270" r:id="rId15"/>
    <p:sldId id="273" r:id="rId16"/>
    <p:sldId id="274" r:id="rId17"/>
    <p:sldId id="275" r:id="rId18"/>
    <p:sldId id="276" r:id="rId19"/>
    <p:sldId id="271" r:id="rId20"/>
    <p:sldId id="272"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823" autoAdjust="0"/>
  </p:normalViewPr>
  <p:slideViewPr>
    <p:cSldViewPr snapToGrid="0">
      <p:cViewPr varScale="1">
        <p:scale>
          <a:sx n="40" d="100"/>
          <a:sy n="40"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A28A7E9B-8BE5-4466-86F0-BA8081721B89}" type="datetimeFigureOut">
              <a:rPr lang="es-CO" smtClean="0"/>
              <a:t>18/06/2019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334985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28A7E9B-8BE5-4466-86F0-BA8081721B89}" type="datetimeFigureOut">
              <a:rPr lang="es-CO" smtClean="0"/>
              <a:t>18/06/2019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3073320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A28A7E9B-8BE5-4466-86F0-BA8081721B89}" type="datetimeFigureOut">
              <a:rPr lang="es-CO" smtClean="0"/>
              <a:t>18/06/2019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465002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A28A7E9B-8BE5-4466-86F0-BA8081721B89}" type="datetimeFigureOut">
              <a:rPr lang="es-CO" smtClean="0"/>
              <a:t>18/06/2019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4280925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A28A7E9B-8BE5-4466-86F0-BA8081721B89}" type="datetimeFigureOut">
              <a:rPr lang="es-CO" smtClean="0"/>
              <a:t>18/06/2019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61252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A28A7E9B-8BE5-4466-86F0-BA8081721B89}" type="datetimeFigureOut">
              <a:rPr lang="es-CO" smtClean="0"/>
              <a:t>18/06/2019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4107705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28A7E9B-8BE5-4466-86F0-BA8081721B89}" type="datetimeFigureOut">
              <a:rPr lang="es-CO" smtClean="0"/>
              <a:t>18/06/2019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2873692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28A7E9B-8BE5-4466-86F0-BA8081721B89}" type="datetimeFigureOut">
              <a:rPr lang="es-CO" smtClean="0"/>
              <a:t>18/06/2019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1460071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A28A7E9B-8BE5-4466-86F0-BA8081721B89}" type="datetimeFigureOut">
              <a:rPr lang="es-CO" smtClean="0"/>
              <a:t>18/06/2019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3623299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28A7E9B-8BE5-4466-86F0-BA8081721B89}" type="datetimeFigureOut">
              <a:rPr lang="es-CO" smtClean="0"/>
              <a:t>18/06/2019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65002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A28A7E9B-8BE5-4466-86F0-BA8081721B89}" type="datetimeFigureOut">
              <a:rPr lang="es-CO" smtClean="0"/>
              <a:t>18/06/2019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C931E43-9BFB-4789-B6F7-C1052F4FA5AF}" type="slidenum">
              <a:rPr lang="es-CO" smtClean="0"/>
              <a:t>‹Nº›</a:t>
            </a:fld>
            <a:endParaRPr lang="es-CO"/>
          </a:p>
        </p:txBody>
      </p:sp>
    </p:spTree>
    <p:extLst>
      <p:ext uri="{BB962C8B-B14F-4D97-AF65-F5344CB8AC3E}">
        <p14:creationId xmlns:p14="http://schemas.microsoft.com/office/powerpoint/2010/main" val="329287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8A7E9B-8BE5-4466-86F0-BA8081721B89}" type="datetimeFigureOut">
              <a:rPr lang="es-CO" smtClean="0"/>
              <a:t>18/06/2019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31E43-9BFB-4789-B6F7-C1052F4FA5AF}" type="slidenum">
              <a:rPr lang="es-CO" smtClean="0"/>
              <a:t>‹Nº›</a:t>
            </a:fld>
            <a:endParaRPr lang="es-CO"/>
          </a:p>
        </p:txBody>
      </p:sp>
    </p:spTree>
    <p:extLst>
      <p:ext uri="{BB962C8B-B14F-4D97-AF65-F5344CB8AC3E}">
        <p14:creationId xmlns:p14="http://schemas.microsoft.com/office/powerpoint/2010/main" val="84164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459832" y="224591"/>
            <a:ext cx="9224210" cy="6336630"/>
          </a:xfrm>
          <a:prstGeom prst="rect">
            <a:avLst/>
          </a:prstGeom>
          <a:scene3d>
            <a:camera prst="orthographicFront"/>
            <a:lightRig rig="threePt" dir="t"/>
          </a:scene3d>
          <a:sp3d>
            <a:bevelT prst="angle"/>
          </a:sp3d>
        </p:spPr>
      </p:pic>
      <p:sp>
        <p:nvSpPr>
          <p:cNvPr id="6" name="Rectángulo 5"/>
          <p:cNvSpPr/>
          <p:nvPr/>
        </p:nvSpPr>
        <p:spPr>
          <a:xfrm>
            <a:off x="2265557" y="5791780"/>
            <a:ext cx="4231496" cy="769441"/>
          </a:xfrm>
          <a:prstGeom prst="rect">
            <a:avLst/>
          </a:prstGeom>
          <a:solidFill>
            <a:schemeClr val="accent2">
              <a:lumMod val="60000"/>
              <a:lumOff val="40000"/>
            </a:schemeClr>
          </a:solidFill>
        </p:spPr>
        <p:txBody>
          <a:bodyPr wrap="square">
            <a:spAutoFit/>
          </a:bodyPr>
          <a:lstStyle/>
          <a:p>
            <a:r>
              <a:rPr lang="es-CO" sz="4400" b="1" i="1" dirty="0"/>
              <a:t>Apocalipsis 21:5</a:t>
            </a:r>
          </a:p>
        </p:txBody>
      </p:sp>
    </p:spTree>
    <p:extLst>
      <p:ext uri="{BB962C8B-B14F-4D97-AF65-F5344CB8AC3E}">
        <p14:creationId xmlns:p14="http://schemas.microsoft.com/office/powerpoint/2010/main" val="16792484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190959"/>
          </a:xfrm>
          <a:solidFill>
            <a:schemeClr val="accent3">
              <a:lumMod val="20000"/>
              <a:lumOff val="80000"/>
            </a:schemeClr>
          </a:solidFill>
          <a:scene3d>
            <a:camera prst="orthographicFront"/>
            <a:lightRig rig="threePt" dir="t"/>
          </a:scene3d>
          <a:sp3d>
            <a:bevelT prst="slope"/>
          </a:sp3d>
        </p:spPr>
        <p:txBody>
          <a:bodyPr/>
          <a:lstStyle/>
          <a:p>
            <a:r>
              <a:rPr lang="es-CO" b="1" i="1" dirty="0"/>
              <a:t>EL COMIENZO DEL MILENIO </a:t>
            </a:r>
          </a:p>
        </p:txBody>
      </p:sp>
      <p:sp>
        <p:nvSpPr>
          <p:cNvPr id="3" name="Marcador de contenido 2"/>
          <p:cNvSpPr>
            <a:spLocks noGrp="1"/>
          </p:cNvSpPr>
          <p:nvPr>
            <p:ph idx="1"/>
          </p:nvPr>
        </p:nvSpPr>
        <p:spPr>
          <a:xfrm>
            <a:off x="838200" y="1873416"/>
            <a:ext cx="6845968" cy="4543425"/>
          </a:xfrm>
          <a:solidFill>
            <a:schemeClr val="bg1"/>
          </a:solidFill>
          <a:scene3d>
            <a:camera prst="orthographicFront"/>
            <a:lightRig rig="threePt" dir="t"/>
          </a:scene3d>
          <a:sp3d>
            <a:bevelT w="165100" prst="coolSlant"/>
          </a:sp3d>
        </p:spPr>
        <p:txBody>
          <a:bodyPr>
            <a:normAutofit fontScale="92500" lnSpcReduction="10000"/>
          </a:bodyPr>
          <a:lstStyle/>
          <a:p>
            <a:pPr marL="0" indent="0">
              <a:buNone/>
            </a:pPr>
            <a:r>
              <a:rPr lang="es-CO" sz="3900" b="1" dirty="0" smtClean="0"/>
              <a:t>¿</a:t>
            </a:r>
            <a:r>
              <a:rPr lang="es-CO" sz="3900" b="1" dirty="0"/>
              <a:t>Cuándo ocurrirá </a:t>
            </a:r>
            <a:r>
              <a:rPr lang="es-CO" sz="3900" b="1" dirty="0" smtClean="0"/>
              <a:t>esto?</a:t>
            </a:r>
            <a:endParaRPr lang="es-CO" sz="3900" b="1" dirty="0"/>
          </a:p>
          <a:p>
            <a:pPr algn="just"/>
            <a:r>
              <a:rPr lang="es-CO" dirty="0"/>
              <a:t>“</a:t>
            </a:r>
            <a:r>
              <a:rPr lang="es-CO" sz="3000" i="1" dirty="0"/>
              <a:t>Vi a un ángel que descendía del cielo, con la llave del abismo, y una gran cadena en </a:t>
            </a:r>
            <a:r>
              <a:rPr lang="es-CO" sz="3500" i="1" dirty="0"/>
              <a:t>la</a:t>
            </a:r>
            <a:r>
              <a:rPr lang="es-CO" sz="3000" i="1" dirty="0"/>
              <a:t> mano. Y prendió al dragón, la serpiente antigua, que es el diablo y Satanás, y lo ató por mil años; y lo arrojó al abismo, y lo encerró, y puso su sello sobre él, para que no engañase más a las naciones, hasta que fuesen cumplidos mil años; y después de esto debe ser desatado por un poco de tiempo</a:t>
            </a:r>
            <a:r>
              <a:rPr lang="es-CO" sz="3000" dirty="0"/>
              <a:t>” </a:t>
            </a:r>
            <a:r>
              <a:rPr lang="es-CO" sz="3000" dirty="0">
                <a:solidFill>
                  <a:srgbClr val="FF0000"/>
                </a:solidFill>
              </a:rPr>
              <a:t>(Ap. 20:1-3</a:t>
            </a:r>
            <a:r>
              <a:rPr lang="es-CO" sz="3000" dirty="0" smtClean="0">
                <a:solidFill>
                  <a:srgbClr val="FF0000"/>
                </a:solidFill>
              </a:rPr>
              <a:t>)</a:t>
            </a:r>
            <a:endParaRPr lang="es-CO" sz="3000" dirty="0"/>
          </a:p>
        </p:txBody>
      </p:sp>
      <p:pic>
        <p:nvPicPr>
          <p:cNvPr id="4" name="Imagen 3"/>
          <p:cNvPicPr>
            <a:picLocks noChangeAspect="1"/>
          </p:cNvPicPr>
          <p:nvPr/>
        </p:nvPicPr>
        <p:blipFill>
          <a:blip r:embed="rId2"/>
          <a:stretch>
            <a:fillRect/>
          </a:stretch>
        </p:blipFill>
        <p:spPr>
          <a:xfrm>
            <a:off x="7812505" y="1873416"/>
            <a:ext cx="3541295" cy="4543425"/>
          </a:xfrm>
          <a:prstGeom prst="rect">
            <a:avLst/>
          </a:prstGeom>
        </p:spPr>
      </p:pic>
    </p:spTree>
    <p:extLst>
      <p:ext uri="{BB962C8B-B14F-4D97-AF65-F5344CB8AC3E}">
        <p14:creationId xmlns:p14="http://schemas.microsoft.com/office/powerpoint/2010/main" val="20495636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6673" y="176464"/>
            <a:ext cx="11726779" cy="6400799"/>
          </a:xfrm>
          <a:solidFill>
            <a:schemeClr val="bg1"/>
          </a:solidFill>
          <a:scene3d>
            <a:camera prst="orthographicFront"/>
            <a:lightRig rig="threePt" dir="t"/>
          </a:scene3d>
          <a:sp3d>
            <a:bevelT w="139700" h="139700" prst="divot"/>
          </a:sp3d>
        </p:spPr>
        <p:txBody>
          <a:bodyPr>
            <a:normAutofit/>
          </a:bodyPr>
          <a:lstStyle/>
          <a:p>
            <a:pPr marL="0" indent="0">
              <a:buNone/>
            </a:pPr>
            <a:r>
              <a:rPr lang="es-CO" sz="4000" b="1" i="1" dirty="0"/>
              <a:t>¿Cuándo ocurrirá esta </a:t>
            </a:r>
            <a:r>
              <a:rPr lang="es-CO" sz="4000" b="1" i="1" dirty="0" smtClean="0"/>
              <a:t>tregua, de mil años?</a:t>
            </a:r>
          </a:p>
          <a:p>
            <a:pPr algn="just"/>
            <a:endParaRPr lang="es-CO" dirty="0" smtClean="0"/>
          </a:p>
          <a:p>
            <a:pPr algn="just"/>
            <a:r>
              <a:rPr lang="es-CO" dirty="0" smtClean="0"/>
              <a:t>Para poder contestar esta pregunta, con absoluta certeza, tengamos en cuenta lo siguiente: </a:t>
            </a:r>
            <a:r>
              <a:rPr lang="es-CO" b="1" dirty="0"/>
              <a:t>D</a:t>
            </a:r>
            <a:r>
              <a:rPr lang="es-CO" b="1" dirty="0" smtClean="0"/>
              <a:t>ios siempre ha provisto un mensajero con un mensaje para cada época, o verdad presente para ese tiempo. </a:t>
            </a:r>
            <a:endParaRPr lang="es-CO" dirty="0" smtClean="0"/>
          </a:p>
          <a:p>
            <a:pPr algn="just">
              <a:buFont typeface="Wingdings" panose="05000000000000000000" pitchFamily="2" charset="2"/>
              <a:buChar char="Ø"/>
            </a:pPr>
            <a:r>
              <a:rPr lang="es-CO" b="1" u="sng" dirty="0" smtClean="0"/>
              <a:t>Noé</a:t>
            </a:r>
            <a:r>
              <a:rPr lang="es-CO" dirty="0" smtClean="0"/>
              <a:t> </a:t>
            </a:r>
            <a:r>
              <a:rPr lang="es-CO" dirty="0"/>
              <a:t>fue enviado con </a:t>
            </a:r>
            <a:r>
              <a:rPr lang="es-CO" dirty="0" smtClean="0"/>
              <a:t>un llamado </a:t>
            </a:r>
            <a:r>
              <a:rPr lang="es-CO" dirty="0"/>
              <a:t>antes que viniera el </a:t>
            </a:r>
            <a:r>
              <a:rPr lang="es-CO" dirty="0" smtClean="0"/>
              <a:t>diluvio. </a:t>
            </a:r>
            <a:r>
              <a:rPr lang="es-CO" dirty="0">
                <a:solidFill>
                  <a:srgbClr val="FF0000"/>
                </a:solidFill>
              </a:rPr>
              <a:t>(Génesis </a:t>
            </a:r>
            <a:r>
              <a:rPr lang="es-CO" dirty="0" smtClean="0">
                <a:solidFill>
                  <a:srgbClr val="FF0000"/>
                </a:solidFill>
              </a:rPr>
              <a:t>6:3,5-17</a:t>
            </a:r>
            <a:r>
              <a:rPr lang="es-CO" dirty="0">
                <a:solidFill>
                  <a:srgbClr val="FF0000"/>
                </a:solidFill>
              </a:rPr>
              <a:t>). </a:t>
            </a:r>
            <a:endParaRPr lang="es-CO" dirty="0" smtClean="0">
              <a:solidFill>
                <a:srgbClr val="FF0000"/>
              </a:solidFill>
            </a:endParaRPr>
          </a:p>
          <a:p>
            <a:pPr algn="just">
              <a:buFont typeface="Wingdings" panose="05000000000000000000" pitchFamily="2" charset="2"/>
              <a:buChar char="Ø"/>
            </a:pPr>
            <a:r>
              <a:rPr lang="es-CO" b="1" u="sng" dirty="0" smtClean="0"/>
              <a:t>Moisés</a:t>
            </a:r>
            <a:r>
              <a:rPr lang="es-CO" dirty="0" smtClean="0"/>
              <a:t> </a:t>
            </a:r>
            <a:r>
              <a:rPr lang="es-CO" dirty="0"/>
              <a:t>fue enviado para guiar al pueblo de Dios para que saliera de </a:t>
            </a:r>
            <a:r>
              <a:rPr lang="es-CO" dirty="0" smtClean="0"/>
              <a:t>Egipto. </a:t>
            </a:r>
            <a:r>
              <a:rPr lang="es-CO" dirty="0">
                <a:solidFill>
                  <a:srgbClr val="FF0000"/>
                </a:solidFill>
              </a:rPr>
              <a:t>(Éxodo 3:4-12, 10-16; Deuteronomio 4:10-12). </a:t>
            </a:r>
            <a:endParaRPr lang="es-CO" dirty="0" smtClean="0">
              <a:solidFill>
                <a:srgbClr val="FF0000"/>
              </a:solidFill>
            </a:endParaRPr>
          </a:p>
          <a:p>
            <a:pPr algn="just">
              <a:buFont typeface="Wingdings" panose="05000000000000000000" pitchFamily="2" charset="2"/>
              <a:buChar char="Ø"/>
            </a:pPr>
            <a:r>
              <a:rPr lang="es-CO" b="1" u="sng" dirty="0" smtClean="0"/>
              <a:t>Elías</a:t>
            </a:r>
            <a:r>
              <a:rPr lang="es-CO" dirty="0" smtClean="0"/>
              <a:t> </a:t>
            </a:r>
            <a:r>
              <a:rPr lang="es-CO" dirty="0"/>
              <a:t>llamó a los hombres de vuelta a la obediencia a Dios y los advirtió de los juicios, porque ellos se rehusaron en darle </a:t>
            </a:r>
            <a:r>
              <a:rPr lang="es-CO" dirty="0" smtClean="0"/>
              <a:t>obediencia. </a:t>
            </a:r>
            <a:r>
              <a:rPr lang="es-CO" dirty="0">
                <a:solidFill>
                  <a:srgbClr val="FF0000"/>
                </a:solidFill>
              </a:rPr>
              <a:t>(1 Reyes 17:1; 18:20-41; 2 Reyes 2:11-13. </a:t>
            </a:r>
            <a:endParaRPr lang="es-CO" dirty="0" smtClean="0">
              <a:solidFill>
                <a:srgbClr val="FF0000"/>
              </a:solidFill>
            </a:endParaRPr>
          </a:p>
          <a:p>
            <a:pPr algn="just">
              <a:buFont typeface="Wingdings" panose="05000000000000000000" pitchFamily="2" charset="2"/>
              <a:buChar char="Ø"/>
            </a:pPr>
            <a:r>
              <a:rPr lang="es-CO" b="1" u="sng" dirty="0" smtClean="0"/>
              <a:t>Juan </a:t>
            </a:r>
            <a:r>
              <a:rPr lang="es-CO" b="1" u="sng" dirty="0"/>
              <a:t>el bautista</a:t>
            </a:r>
            <a:r>
              <a:rPr lang="es-CO" b="1" dirty="0"/>
              <a:t> </a:t>
            </a:r>
            <a:r>
              <a:rPr lang="es-CO" dirty="0"/>
              <a:t>llamó a todos los hombres al arrepentimiento y anunció la pronta venida de </a:t>
            </a:r>
            <a:r>
              <a:rPr lang="es-CO" dirty="0" smtClean="0"/>
              <a:t>Cristo. </a:t>
            </a:r>
            <a:r>
              <a:rPr lang="es-CO" dirty="0">
                <a:solidFill>
                  <a:srgbClr val="FF0000"/>
                </a:solidFill>
              </a:rPr>
              <a:t>(Marcos 1:2-5; Lucas 7:28). </a:t>
            </a:r>
            <a:endParaRPr lang="es-CO" sz="3600" b="1" i="1" dirty="0"/>
          </a:p>
        </p:txBody>
      </p:sp>
    </p:spTree>
    <p:extLst>
      <p:ext uri="{BB962C8B-B14F-4D97-AF65-F5344CB8AC3E}">
        <p14:creationId xmlns:p14="http://schemas.microsoft.com/office/powerpoint/2010/main" val="29025023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352926"/>
            <a:ext cx="11598442" cy="6505074"/>
          </a:xfrm>
          <a:solidFill>
            <a:schemeClr val="bg1"/>
          </a:solidFill>
          <a:scene3d>
            <a:camera prst="orthographicFront"/>
            <a:lightRig rig="threePt" dir="t"/>
          </a:scene3d>
          <a:sp3d>
            <a:bevelT w="139700" h="139700" prst="divot"/>
          </a:sp3d>
        </p:spPr>
        <p:txBody>
          <a:bodyPr>
            <a:normAutofit fontScale="92500"/>
          </a:bodyPr>
          <a:lstStyle/>
          <a:p>
            <a:pPr algn="just">
              <a:buFont typeface="Wingdings" panose="05000000000000000000" pitchFamily="2" charset="2"/>
              <a:buChar char="Ø"/>
            </a:pPr>
            <a:r>
              <a:rPr lang="es-CO" b="1" u="sng" dirty="0" smtClean="0"/>
              <a:t>El apóstol Juan</a:t>
            </a:r>
            <a:r>
              <a:rPr lang="es-CO" dirty="0" smtClean="0"/>
              <a:t>, en </a:t>
            </a:r>
            <a:r>
              <a:rPr lang="es-CO" dirty="0"/>
              <a:t>el año 96, d.C. recibió la revelación del Apocalipsis, relacionado con el desarrollo de la iglesia </a:t>
            </a:r>
            <a:r>
              <a:rPr lang="es-CO" dirty="0" smtClean="0"/>
              <a:t>cristiana, </a:t>
            </a:r>
            <a:r>
              <a:rPr lang="es-CO" dirty="0"/>
              <a:t>en siete periodos de tiempo, desde el año 31, hasta la segunda venida de Cristo. </a:t>
            </a:r>
            <a:r>
              <a:rPr lang="es-CO" dirty="0">
                <a:solidFill>
                  <a:srgbClr val="FF0000"/>
                </a:solidFill>
              </a:rPr>
              <a:t>(Ap.2: 1-3:22).</a:t>
            </a:r>
          </a:p>
          <a:p>
            <a:pPr algn="just">
              <a:buFont typeface="Wingdings" panose="05000000000000000000" pitchFamily="2" charset="2"/>
              <a:buChar char="Ø"/>
            </a:pPr>
            <a:r>
              <a:rPr lang="es-CO" b="1" u="sng" dirty="0" smtClean="0"/>
              <a:t>Guillermo Miller</a:t>
            </a:r>
            <a:r>
              <a:rPr lang="es-CO" dirty="0" smtClean="0"/>
              <a:t>, un humilde campesino, sin tener estudios teológicos, fue llamado por Dios como profeta para que investigara la profecía de los 2300 días, poco antes de que se cumpliera ese periodo de tiempo, relacionado con la purificación del Santuario. </a:t>
            </a:r>
            <a:r>
              <a:rPr lang="es-CO" dirty="0" smtClean="0">
                <a:solidFill>
                  <a:srgbClr val="FF0000"/>
                </a:solidFill>
              </a:rPr>
              <a:t>(Dan.8:14; Ap.14:7). </a:t>
            </a:r>
            <a:r>
              <a:rPr lang="es-CO" dirty="0" smtClean="0"/>
              <a:t>En esa profecía estaba incluida la profecía de las 70 semanas, 490 años, destinadas para los judíos, </a:t>
            </a:r>
            <a:r>
              <a:rPr lang="es-CO" dirty="0" smtClean="0">
                <a:solidFill>
                  <a:srgbClr val="FF0000"/>
                </a:solidFill>
              </a:rPr>
              <a:t>(Dan. 9:24-27), </a:t>
            </a:r>
            <a:r>
              <a:rPr lang="es-CO" dirty="0" smtClean="0"/>
              <a:t>y a medida que la investigaba, en cada periodo de tiempo le colocaba la fecha, cuyo final fue el año 34, d.C. Al cual le sumó los 1810 años restantes, cuyo final fue 1844, la fecha tampoco la encontró en la Biblia, pero Miller se la puso, porque allí terminaba la profecía, 1844, ni un año más, ni un </a:t>
            </a:r>
            <a:r>
              <a:rPr lang="es-CO" dirty="0"/>
              <a:t>a</a:t>
            </a:r>
            <a:r>
              <a:rPr lang="es-CO" dirty="0" smtClean="0"/>
              <a:t>ño menos.      </a:t>
            </a:r>
          </a:p>
          <a:p>
            <a:pPr algn="just">
              <a:buFont typeface="Wingdings" panose="05000000000000000000" pitchFamily="2" charset="2"/>
              <a:buChar char="Ø"/>
            </a:pPr>
            <a:r>
              <a:rPr lang="es-CO" b="1" u="sng" dirty="0" smtClean="0"/>
              <a:t>Elena G. de White</a:t>
            </a:r>
            <a:r>
              <a:rPr lang="es-CO" dirty="0" smtClean="0"/>
              <a:t>, así como Dios utilizó a otras mujeres como profetas en Israel, a una mujer piadosa, en </a:t>
            </a:r>
            <a:r>
              <a:rPr lang="es-CO" dirty="0"/>
              <a:t>1858, Dios le reveló </a:t>
            </a:r>
            <a:r>
              <a:rPr lang="es-CO" dirty="0" smtClean="0"/>
              <a:t>una </a:t>
            </a:r>
            <a:r>
              <a:rPr lang="es-CO" dirty="0"/>
              <a:t>visión de dos horas, la revelación del “Conflicto de los Siglos”, </a:t>
            </a:r>
            <a:r>
              <a:rPr lang="es-CO" dirty="0" smtClean="0">
                <a:solidFill>
                  <a:srgbClr val="FF0000"/>
                </a:solidFill>
              </a:rPr>
              <a:t>(Ver La Historia de la Redención, p,9.2)</a:t>
            </a:r>
            <a:r>
              <a:rPr lang="es-CO" dirty="0" smtClean="0"/>
              <a:t>. Contiene la verdad presente, relacionada </a:t>
            </a:r>
            <a:r>
              <a:rPr lang="es-CO" dirty="0"/>
              <a:t>especialmente con la séptima iglesia, la cual contiene la respuesta a la pregunta: ¿CUÁNDO OCURRIRÁ LA TREGUA DE LOS MIL AÑOS</a:t>
            </a:r>
            <a:r>
              <a:rPr lang="es-CO" dirty="0" smtClean="0"/>
              <a:t>? </a:t>
            </a:r>
          </a:p>
        </p:txBody>
      </p:sp>
    </p:spTree>
    <p:extLst>
      <p:ext uri="{BB962C8B-B14F-4D97-AF65-F5344CB8AC3E}">
        <p14:creationId xmlns:p14="http://schemas.microsoft.com/office/powerpoint/2010/main" val="16816514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24588" y="224589"/>
            <a:ext cx="11726779" cy="6633411"/>
          </a:xfrm>
          <a:solidFill>
            <a:schemeClr val="bg1"/>
          </a:solidFill>
          <a:scene3d>
            <a:camera prst="orthographicFront"/>
            <a:lightRig rig="threePt" dir="t"/>
          </a:scene3d>
          <a:sp3d>
            <a:bevelT prst="slope"/>
          </a:sp3d>
        </p:spPr>
        <p:txBody>
          <a:bodyPr>
            <a:normAutofit fontScale="92500" lnSpcReduction="10000"/>
          </a:bodyPr>
          <a:lstStyle/>
          <a:p>
            <a:pPr algn="just"/>
            <a:r>
              <a:rPr lang="es-CO" dirty="0"/>
              <a:t>E</a:t>
            </a:r>
            <a:r>
              <a:rPr lang="es-CO" dirty="0" smtClean="0"/>
              <a:t>sto </a:t>
            </a:r>
            <a:r>
              <a:rPr lang="es-CO" dirty="0"/>
              <a:t>sucedió en cumplimiento de </a:t>
            </a:r>
            <a:r>
              <a:rPr lang="es-CO" dirty="0">
                <a:solidFill>
                  <a:srgbClr val="FF0000"/>
                </a:solidFill>
              </a:rPr>
              <a:t>Ap.12:17</a:t>
            </a:r>
            <a:r>
              <a:rPr lang="es-CO" dirty="0"/>
              <a:t>,donde dice:  “Entonces el dragón se llenó de ira contra la mujer </a:t>
            </a:r>
            <a:r>
              <a:rPr lang="es-CO" dirty="0" smtClean="0"/>
              <a:t>–la iglesia-, y </a:t>
            </a:r>
            <a:r>
              <a:rPr lang="es-CO" dirty="0"/>
              <a:t>se fue a hacer la guerra contra el resto de la descendencia de ella, contra LOS QUE GUARDAN LOS MANDAMIENTOS DE DIOS Y </a:t>
            </a:r>
            <a:r>
              <a:rPr lang="es-CO" u="sng" dirty="0"/>
              <a:t>TIENEN EL TESTIMONIO DE JESUCRISTO</a:t>
            </a:r>
            <a:r>
              <a:rPr lang="es-CO" dirty="0"/>
              <a:t>. </a:t>
            </a:r>
            <a:endParaRPr lang="es-CO" dirty="0" smtClean="0"/>
          </a:p>
          <a:p>
            <a:pPr algn="just"/>
            <a:endParaRPr lang="es-CO" dirty="0"/>
          </a:p>
          <a:p>
            <a:pPr marL="0" indent="0" algn="just">
              <a:buNone/>
            </a:pPr>
            <a:r>
              <a:rPr lang="es-CO" sz="3600" b="1" dirty="0" smtClean="0"/>
              <a:t>¿Qué es el Testimonio de Jesucristo?</a:t>
            </a:r>
          </a:p>
          <a:p>
            <a:pPr algn="just"/>
            <a:r>
              <a:rPr lang="es-CO" dirty="0" smtClean="0">
                <a:solidFill>
                  <a:srgbClr val="FF0000"/>
                </a:solidFill>
              </a:rPr>
              <a:t>Ap.19:10</a:t>
            </a:r>
            <a:r>
              <a:rPr lang="es-CO" dirty="0">
                <a:solidFill>
                  <a:srgbClr val="FF0000"/>
                </a:solidFill>
              </a:rPr>
              <a:t>,</a:t>
            </a:r>
            <a:r>
              <a:rPr lang="es-CO" dirty="0"/>
              <a:t> dice que el  “El testimonio de Jesús”,  es el ESPÍRITU DE LA PROFECÍA. O sea que la séptima iglesia, sería dotada del “Espíritu de la Profecía”. Lo cual se cumplió en EGW. </a:t>
            </a:r>
            <a:endParaRPr lang="es-CO" dirty="0" smtClean="0"/>
          </a:p>
          <a:p>
            <a:pPr algn="just"/>
            <a:r>
              <a:rPr lang="es-CO" dirty="0" smtClean="0"/>
              <a:t>A EGW, se le ordenó que escribiera la visión, y le fue revelado repetidas veces el “Conflicto de los Siglos”, se refiere a la lucha entre Cristo y Satanás, que se desarrolla durante 6000 años, en la tierra, y que “está por terminar”, </a:t>
            </a:r>
            <a:r>
              <a:rPr lang="es-CO" dirty="0" smtClean="0">
                <a:solidFill>
                  <a:srgbClr val="FF0000"/>
                </a:solidFill>
              </a:rPr>
              <a:t>(CS. p572.1),</a:t>
            </a:r>
            <a:r>
              <a:rPr lang="es-CO" dirty="0" smtClean="0"/>
              <a:t> ella lo registró siete veces en el </a:t>
            </a:r>
            <a:r>
              <a:rPr lang="es-CO" dirty="0" smtClean="0">
                <a:solidFill>
                  <a:srgbClr val="FF0000"/>
                </a:solidFill>
              </a:rPr>
              <a:t>Libro Conflicto de los Siglos</a:t>
            </a:r>
            <a:r>
              <a:rPr lang="es-CO" dirty="0" smtClean="0"/>
              <a:t>, y murió en 1915.  </a:t>
            </a:r>
          </a:p>
          <a:p>
            <a:pPr algn="just">
              <a:buFont typeface="Wingdings" panose="05000000000000000000" pitchFamily="2" charset="2"/>
              <a:buChar char="Ø"/>
            </a:pPr>
            <a:r>
              <a:rPr lang="es-CO" dirty="0" smtClean="0"/>
              <a:t>Ahora, Dios ha suscitado un movimiento compuesto de hombres y mujeres consagrados para que prediquen esta VERDAD PRESENTE, que están dando a conocer en todo el mundo el cumplimiento de los 6000 años de pecado, y la iniciación del milenio, poco antes de que se cumplan. El cual está causando un despertar religioso en todo el mundo, ya que este mensaje es PALABRA DE DIOS. </a:t>
            </a:r>
            <a:endParaRPr lang="es-CO" dirty="0"/>
          </a:p>
        </p:txBody>
      </p:sp>
    </p:spTree>
    <p:extLst>
      <p:ext uri="{BB962C8B-B14F-4D97-AF65-F5344CB8AC3E}">
        <p14:creationId xmlns:p14="http://schemas.microsoft.com/office/powerpoint/2010/main" val="19768329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5" y="256672"/>
            <a:ext cx="11550316" cy="4058653"/>
          </a:xfrm>
        </p:spPr>
        <p:txBody>
          <a:bodyPr>
            <a:normAutofit/>
          </a:bodyPr>
          <a:lstStyle/>
          <a:p>
            <a:pPr marL="0" indent="0" algn="just">
              <a:buNone/>
            </a:pPr>
            <a:r>
              <a:rPr lang="es-CO" dirty="0" smtClean="0"/>
              <a:t>EGW dice </a:t>
            </a:r>
            <a:r>
              <a:rPr lang="es-CO" dirty="0"/>
              <a:t>¿CUÁNDO OCURRIRÁ LA TREGUA DE LOS MIL AÑOS</a:t>
            </a:r>
            <a:r>
              <a:rPr lang="es-CO" dirty="0" smtClean="0"/>
              <a:t>?</a:t>
            </a:r>
          </a:p>
          <a:p>
            <a:pPr algn="just"/>
            <a:r>
              <a:rPr lang="es-CO" dirty="0" smtClean="0"/>
              <a:t>Sucederá, cuando el “</a:t>
            </a:r>
            <a:r>
              <a:rPr lang="es-CO" b="1" i="1" dirty="0" smtClean="0"/>
              <a:t>ángel con la cadena en la mano Prendió al Dragón</a:t>
            </a:r>
            <a:r>
              <a:rPr lang="es-CO" dirty="0" smtClean="0"/>
              <a:t>”: “</a:t>
            </a:r>
            <a:r>
              <a:rPr lang="es-CO" i="1" dirty="0" smtClean="0"/>
              <a:t>La </a:t>
            </a:r>
            <a:r>
              <a:rPr lang="es-CO" i="1" dirty="0"/>
              <a:t>atadura del dragón simboliza las restricciones que se le impondrán a las actividades de Satanás.  Los impíos morirán </a:t>
            </a:r>
            <a:r>
              <a:rPr lang="es-CO" b="1" i="1" dirty="0" smtClean="0"/>
              <a:t>POR LA GLORIA DE LA SEGUNDA VENIDA DE CRISTO</a:t>
            </a:r>
            <a:r>
              <a:rPr lang="es-CO" i="1" dirty="0" smtClean="0"/>
              <a:t> </a:t>
            </a:r>
            <a:r>
              <a:rPr lang="es-CO" i="1" dirty="0"/>
              <a:t>y los justos serán trasladados al cielo.  Satanás y sus malignos ángeles serán recluidos en estas circunstancias en la tierra desolada, en donde no habrá ni una sola persona viva sobre la cual Satanás pueda ejercer sus poderes engañosos.  En esto consistirá su </a:t>
            </a:r>
            <a:r>
              <a:rPr lang="es-CO" i="1" dirty="0" smtClean="0"/>
              <a:t>atamiento</a:t>
            </a:r>
            <a:r>
              <a:rPr lang="es-CO" dirty="0" smtClean="0"/>
              <a:t>”. </a:t>
            </a:r>
            <a:r>
              <a:rPr lang="es-CO" dirty="0" smtClean="0">
                <a:solidFill>
                  <a:srgbClr val="FF0000"/>
                </a:solidFill>
              </a:rPr>
              <a:t>(Comentario Bíblico Adventista. T 7. p 892, lo ato). </a:t>
            </a:r>
          </a:p>
        </p:txBody>
      </p:sp>
      <p:sp>
        <p:nvSpPr>
          <p:cNvPr id="2" name="Rectángulo 1"/>
          <p:cNvSpPr/>
          <p:nvPr/>
        </p:nvSpPr>
        <p:spPr>
          <a:xfrm>
            <a:off x="609598" y="4180343"/>
            <a:ext cx="7363327" cy="2677656"/>
          </a:xfrm>
          <a:prstGeom prst="rect">
            <a:avLst/>
          </a:prstGeom>
          <a:solidFill>
            <a:schemeClr val="bg1"/>
          </a:solidFill>
          <a:scene3d>
            <a:camera prst="orthographicFront"/>
            <a:lightRig rig="threePt" dir="t"/>
          </a:scene3d>
          <a:sp3d>
            <a:bevelT prst="slope"/>
          </a:sp3d>
        </p:spPr>
        <p:txBody>
          <a:bodyPr wrap="square">
            <a:spAutoFit/>
          </a:bodyPr>
          <a:lstStyle/>
          <a:p>
            <a:pPr algn="just"/>
            <a:r>
              <a:rPr lang="es-CO" sz="2800" dirty="0"/>
              <a:t>Al dragón le es imposible hacer uso de su poder, para evitar que el poderoso ángel lo ate, y lo arroje al abismo. Lo que quiere decir que el ángel, con la cadena, es más poderoso que el dragón –Satanás-, por tanto, el ángel representa a su Contendor, el Señor Jesús.  </a:t>
            </a:r>
          </a:p>
        </p:txBody>
      </p:sp>
      <p:pic>
        <p:nvPicPr>
          <p:cNvPr id="4" name="Imagen 3"/>
          <p:cNvPicPr>
            <a:picLocks noChangeAspect="1"/>
          </p:cNvPicPr>
          <p:nvPr/>
        </p:nvPicPr>
        <p:blipFill>
          <a:blip r:embed="rId2"/>
          <a:stretch>
            <a:fillRect/>
          </a:stretch>
        </p:blipFill>
        <p:spPr>
          <a:xfrm>
            <a:off x="8101264" y="3914274"/>
            <a:ext cx="3721768" cy="2823409"/>
          </a:xfrm>
          <a:prstGeom prst="rect">
            <a:avLst/>
          </a:prstGeom>
        </p:spPr>
      </p:pic>
    </p:spTree>
    <p:extLst>
      <p:ext uri="{BB962C8B-B14F-4D97-AF65-F5344CB8AC3E}">
        <p14:creationId xmlns:p14="http://schemas.microsoft.com/office/powerpoint/2010/main" val="74979379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3347" y="288758"/>
            <a:ext cx="11341769" cy="6569242"/>
          </a:xfrm>
          <a:solidFill>
            <a:schemeClr val="bg1"/>
          </a:solidFill>
          <a:scene3d>
            <a:camera prst="orthographicFront"/>
            <a:lightRig rig="threePt" dir="t"/>
          </a:scene3d>
          <a:sp3d>
            <a:bevelT w="165100" prst="coolSlant"/>
          </a:sp3d>
        </p:spPr>
        <p:txBody>
          <a:bodyPr>
            <a:normAutofit/>
          </a:bodyPr>
          <a:lstStyle/>
          <a:p>
            <a:pPr marL="0" indent="0">
              <a:buNone/>
            </a:pPr>
            <a:r>
              <a:rPr lang="es-CO" sz="3500" b="1" dirty="0" smtClean="0"/>
              <a:t>EL </a:t>
            </a:r>
            <a:r>
              <a:rPr lang="es-CO" sz="3500" b="1" dirty="0"/>
              <a:t>COMIENZO DEL MILENIO</a:t>
            </a:r>
          </a:p>
          <a:p>
            <a:pPr algn="just"/>
            <a:r>
              <a:rPr lang="es-CO" dirty="0"/>
              <a:t>Mientras haya personas sobre esta Tierra, Satanás podrá tentarlas. La única manera en que él no puede engañar a las naciones, es que éstas no existan.</a:t>
            </a:r>
          </a:p>
          <a:p>
            <a:pPr lvl="1" algn="just"/>
            <a:endParaRPr lang="es-CO" sz="2800" dirty="0" smtClean="0"/>
          </a:p>
          <a:p>
            <a:pPr lvl="1" algn="just"/>
            <a:r>
              <a:rPr lang="es-CO" sz="2800" dirty="0" smtClean="0"/>
              <a:t>Ya </a:t>
            </a:r>
            <a:r>
              <a:rPr lang="es-CO" sz="2800" dirty="0"/>
              <a:t>en el Antiguo Testamento se anunciaba un tiempo en que la Tierra estaría completamente vacía</a:t>
            </a:r>
            <a:r>
              <a:rPr lang="es-CO" sz="2800" dirty="0" smtClean="0"/>
              <a:t>. “</a:t>
            </a:r>
            <a:r>
              <a:rPr lang="es-CO" sz="2800" i="1" dirty="0"/>
              <a:t>La tierra será enteramente vaciada, y completamente saqueada; porque Jehová ha pronunciado esta palabra</a:t>
            </a:r>
            <a:r>
              <a:rPr lang="es-CO" sz="2800" dirty="0" smtClean="0"/>
              <a:t>”. </a:t>
            </a:r>
            <a:r>
              <a:rPr lang="es-CO" sz="2800" dirty="0">
                <a:solidFill>
                  <a:srgbClr val="FF0000"/>
                </a:solidFill>
              </a:rPr>
              <a:t>(Isaías 24:3)</a:t>
            </a:r>
          </a:p>
          <a:p>
            <a:pPr lvl="1" algn="just"/>
            <a:r>
              <a:rPr lang="es-CO" sz="2800" dirty="0"/>
              <a:t>“</a:t>
            </a:r>
            <a:r>
              <a:rPr lang="es-CO" sz="2800" i="1" dirty="0"/>
              <a:t>Miré a la tierra, y he aquí que estaba asolada y vacía; y a los cielos, y no había en ellos luz. Miré a los montes, y he aquí que temblaban, y todos los collados fueron destruidos. Miré, y no había hombre, y todas las aves del cielo se habían ido. Miré, y he aquí el campo fértil era un desierto, y todas sus ciudades eran asoladas delante de Jehová, delante del ardor de su ira. Porque así dijo Jehová: Toda la tierra será asolada; pero no la destruiré del todo</a:t>
            </a:r>
            <a:r>
              <a:rPr lang="es-CO" sz="2800" dirty="0" smtClean="0"/>
              <a:t>”. </a:t>
            </a:r>
            <a:r>
              <a:rPr lang="es-CO" sz="2800" dirty="0" smtClean="0">
                <a:solidFill>
                  <a:srgbClr val="FF0000"/>
                </a:solidFill>
              </a:rPr>
              <a:t>(</a:t>
            </a:r>
            <a:r>
              <a:rPr lang="es-CO" sz="2800" dirty="0">
                <a:solidFill>
                  <a:srgbClr val="FF0000"/>
                </a:solidFill>
              </a:rPr>
              <a:t>Jeremías 4:23-27)</a:t>
            </a:r>
          </a:p>
        </p:txBody>
      </p:sp>
    </p:spTree>
    <p:extLst>
      <p:ext uri="{BB962C8B-B14F-4D97-AF65-F5344CB8AC3E}">
        <p14:creationId xmlns:p14="http://schemas.microsoft.com/office/powerpoint/2010/main" val="38012017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17095" y="352926"/>
            <a:ext cx="11486147" cy="6505074"/>
          </a:xfrm>
          <a:solidFill>
            <a:schemeClr val="bg1"/>
          </a:solidFill>
          <a:scene3d>
            <a:camera prst="orthographicFront"/>
            <a:lightRig rig="threePt" dir="t"/>
          </a:scene3d>
          <a:sp3d>
            <a:bevelT w="165100" prst="coolSlant"/>
          </a:sp3d>
        </p:spPr>
        <p:txBody>
          <a:bodyPr>
            <a:normAutofit lnSpcReduction="10000"/>
          </a:bodyPr>
          <a:lstStyle/>
          <a:p>
            <a:pPr marL="0" indent="0">
              <a:buNone/>
            </a:pPr>
            <a:r>
              <a:rPr lang="es-CO" sz="3200" b="1" dirty="0" smtClean="0"/>
              <a:t>¿</a:t>
            </a:r>
            <a:r>
              <a:rPr lang="es-CO" sz="3200" b="1" dirty="0"/>
              <a:t>Cuál es el único momento posible de nuestra historia en el cual la Tierra puede quedar sin moradores?</a:t>
            </a:r>
          </a:p>
          <a:p>
            <a:pPr algn="just"/>
            <a:r>
              <a:rPr lang="es-CO" dirty="0" smtClean="0"/>
              <a:t>Ya hemos visto que es cuando </a:t>
            </a:r>
            <a:r>
              <a:rPr lang="es-CO" dirty="0"/>
              <a:t>Jesús regrese por segunda vez, “</a:t>
            </a:r>
            <a:r>
              <a:rPr lang="es-CO" i="1" dirty="0"/>
              <a:t>en un momento, en un abrir y cerrar de ojos</a:t>
            </a:r>
            <a:r>
              <a:rPr lang="es-CO" dirty="0"/>
              <a:t>”, toda vida desaparecerá de la faz de la </a:t>
            </a:r>
            <a:r>
              <a:rPr lang="es-CO" dirty="0" smtClean="0"/>
              <a:t>Tierra.</a:t>
            </a:r>
          </a:p>
          <a:p>
            <a:pPr lvl="1" algn="just"/>
            <a:endParaRPr lang="es-CO" dirty="0" smtClean="0"/>
          </a:p>
          <a:p>
            <a:pPr lvl="1" algn="just"/>
            <a:r>
              <a:rPr lang="es-CO" sz="3200" b="1" i="1" dirty="0" smtClean="0"/>
              <a:t>1). </a:t>
            </a:r>
            <a:r>
              <a:rPr lang="es-CO" sz="2800" dirty="0" smtClean="0"/>
              <a:t>Los </a:t>
            </a:r>
            <a:r>
              <a:rPr lang="es-CO" sz="2800" dirty="0"/>
              <a:t>impíos </a:t>
            </a:r>
            <a:r>
              <a:rPr lang="es-CO" sz="2800" dirty="0" smtClean="0"/>
              <a:t>morirán.  </a:t>
            </a:r>
            <a:r>
              <a:rPr lang="es-CO" sz="2800" dirty="0">
                <a:solidFill>
                  <a:srgbClr val="FF0000"/>
                </a:solidFill>
              </a:rPr>
              <a:t>(2Ts. 2:8; Ap. 6:15-17; Ap. 19:21)</a:t>
            </a:r>
          </a:p>
          <a:p>
            <a:pPr lvl="1" algn="just"/>
            <a:r>
              <a:rPr lang="es-CO" sz="3200" b="1" i="1" dirty="0" smtClean="0"/>
              <a:t>2). </a:t>
            </a:r>
            <a:r>
              <a:rPr lang="es-CO" sz="2800" dirty="0" smtClean="0"/>
              <a:t>Los </a:t>
            </a:r>
            <a:r>
              <a:rPr lang="es-CO" sz="2800" dirty="0"/>
              <a:t>muertos en Cristo resucitarán y nosotros seremos </a:t>
            </a:r>
            <a:r>
              <a:rPr lang="es-CO" sz="2800" dirty="0" smtClean="0"/>
              <a:t>transformados. </a:t>
            </a:r>
            <a:r>
              <a:rPr lang="es-CO" sz="2800" dirty="0" smtClean="0">
                <a:solidFill>
                  <a:srgbClr val="FF0000"/>
                </a:solidFill>
              </a:rPr>
              <a:t>(1Co</a:t>
            </a:r>
            <a:r>
              <a:rPr lang="es-CO" sz="2800" dirty="0">
                <a:solidFill>
                  <a:srgbClr val="FF0000"/>
                </a:solidFill>
              </a:rPr>
              <a:t>. </a:t>
            </a:r>
            <a:r>
              <a:rPr lang="es-CO" sz="2800" dirty="0" smtClean="0">
                <a:solidFill>
                  <a:srgbClr val="FF0000"/>
                </a:solidFill>
              </a:rPr>
              <a:t>15:52). </a:t>
            </a:r>
            <a:r>
              <a:rPr lang="es-CO" sz="2800" dirty="0" smtClean="0"/>
              <a:t>Todos </a:t>
            </a:r>
            <a:r>
              <a:rPr lang="es-CO" sz="2800" dirty="0"/>
              <a:t>los salvados ascenderán al encuentro con Jesús en el cielo, donde Él nos llevará a las mansiones que ha preparado para </a:t>
            </a:r>
            <a:r>
              <a:rPr lang="es-CO" sz="2800" dirty="0" smtClean="0"/>
              <a:t>nosotros.</a:t>
            </a:r>
            <a:r>
              <a:rPr lang="es-CO" sz="2800" dirty="0" smtClean="0">
                <a:solidFill>
                  <a:srgbClr val="FF0000"/>
                </a:solidFill>
              </a:rPr>
              <a:t> </a:t>
            </a:r>
            <a:r>
              <a:rPr lang="es-CO" sz="2800" dirty="0">
                <a:solidFill>
                  <a:srgbClr val="FF0000"/>
                </a:solidFill>
              </a:rPr>
              <a:t>(</a:t>
            </a:r>
            <a:r>
              <a:rPr lang="es-CO" sz="2800" dirty="0" smtClean="0">
                <a:solidFill>
                  <a:srgbClr val="FF0000"/>
                </a:solidFill>
              </a:rPr>
              <a:t>Jun</a:t>
            </a:r>
            <a:r>
              <a:rPr lang="es-CO" sz="2800" dirty="0">
                <a:solidFill>
                  <a:srgbClr val="FF0000"/>
                </a:solidFill>
              </a:rPr>
              <a:t>. 14:1-3; 1Ts. 4:16-17</a:t>
            </a:r>
            <a:r>
              <a:rPr lang="es-CO" sz="2800" dirty="0" smtClean="0">
                <a:solidFill>
                  <a:srgbClr val="FF0000"/>
                </a:solidFill>
              </a:rPr>
              <a:t>).</a:t>
            </a:r>
            <a:r>
              <a:rPr lang="es-CO" sz="2800" dirty="0" smtClean="0"/>
              <a:t> Y Reinaremos </a:t>
            </a:r>
            <a:r>
              <a:rPr lang="es-CO" sz="2800" dirty="0"/>
              <a:t>con Él por mil </a:t>
            </a:r>
            <a:r>
              <a:rPr lang="es-CO" sz="2800" dirty="0" smtClean="0"/>
              <a:t>años. </a:t>
            </a:r>
            <a:r>
              <a:rPr lang="es-CO" sz="2800" dirty="0">
                <a:solidFill>
                  <a:srgbClr val="FF0000"/>
                </a:solidFill>
              </a:rPr>
              <a:t>(Ap. 20:4</a:t>
            </a:r>
            <a:r>
              <a:rPr lang="es-CO" sz="2800" dirty="0" smtClean="0">
                <a:solidFill>
                  <a:srgbClr val="FF0000"/>
                </a:solidFill>
              </a:rPr>
              <a:t>)</a:t>
            </a:r>
            <a:endParaRPr lang="es-CO" sz="2800" dirty="0">
              <a:solidFill>
                <a:srgbClr val="FF0000"/>
              </a:solidFill>
            </a:endParaRPr>
          </a:p>
          <a:p>
            <a:pPr marL="0" indent="0">
              <a:buNone/>
            </a:pPr>
            <a:endParaRPr lang="es-CO" sz="3200" b="1" dirty="0" smtClean="0"/>
          </a:p>
          <a:p>
            <a:pPr marL="0" indent="0">
              <a:buNone/>
            </a:pPr>
            <a:r>
              <a:rPr lang="es-CO" sz="3200" b="1" dirty="0" smtClean="0"/>
              <a:t>Con </a:t>
            </a:r>
            <a:r>
              <a:rPr lang="es-CO" sz="3200" b="1" dirty="0"/>
              <a:t>los impíos muertos y los salvos en el Cielo, Satanás estará atado, sin poder engañar ni tentar a nadie</a:t>
            </a:r>
            <a:r>
              <a:rPr lang="es-CO" sz="3200" b="1" dirty="0" smtClean="0"/>
              <a:t>.</a:t>
            </a:r>
            <a:endParaRPr lang="es-CO" sz="3200" b="1" dirty="0"/>
          </a:p>
        </p:txBody>
      </p:sp>
    </p:spTree>
    <p:extLst>
      <p:ext uri="{BB962C8B-B14F-4D97-AF65-F5344CB8AC3E}">
        <p14:creationId xmlns:p14="http://schemas.microsoft.com/office/powerpoint/2010/main" val="35404775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336884"/>
            <a:ext cx="11518232" cy="6521116"/>
          </a:xfrm>
          <a:solidFill>
            <a:schemeClr val="bg1"/>
          </a:solidFill>
          <a:scene3d>
            <a:camera prst="orthographicFront"/>
            <a:lightRig rig="threePt" dir="t"/>
          </a:scene3d>
          <a:sp3d>
            <a:bevelT/>
          </a:sp3d>
        </p:spPr>
        <p:txBody>
          <a:bodyPr>
            <a:normAutofit lnSpcReduction="10000"/>
          </a:bodyPr>
          <a:lstStyle/>
          <a:p>
            <a:pPr marL="0" indent="0" algn="just">
              <a:buNone/>
            </a:pPr>
            <a:r>
              <a:rPr lang="es-CO" dirty="0" smtClean="0"/>
              <a:t> </a:t>
            </a:r>
            <a:r>
              <a:rPr lang="es-CO" sz="3500" b="1" dirty="0" smtClean="0"/>
              <a:t>¿Qué actividad desarrollarán los justos en el cielo, durante  el milenio?</a:t>
            </a:r>
            <a:endParaRPr lang="es-CO" sz="3500" b="1" dirty="0"/>
          </a:p>
          <a:p>
            <a:pPr algn="just"/>
            <a:r>
              <a:rPr lang="es-CO" dirty="0"/>
              <a:t>“Y vi tronos, y se sentaron sobre ellos los que recibieron facultad de </a:t>
            </a:r>
            <a:r>
              <a:rPr lang="es-CO" dirty="0" smtClean="0"/>
              <a:t>JUZGAR; </a:t>
            </a:r>
            <a:r>
              <a:rPr lang="es-CO" dirty="0"/>
              <a:t>y vi las almas de los decapitados por causa del testimonio de Jesús y por la palabra de Dios, los que no habían adorado a la bestia ni a su imagen, y que no recibieron la marca en sus frentes ni en sus manos; y vivieron y reinaron con Cristo mil años” </a:t>
            </a:r>
            <a:r>
              <a:rPr lang="es-CO" i="1" dirty="0">
                <a:solidFill>
                  <a:srgbClr val="FF0000"/>
                </a:solidFill>
              </a:rPr>
              <a:t>(Apocalipsis 20:4)</a:t>
            </a:r>
          </a:p>
          <a:p>
            <a:pPr algn="just"/>
            <a:r>
              <a:rPr lang="es-CO" dirty="0"/>
              <a:t>“</a:t>
            </a:r>
            <a:r>
              <a:rPr lang="es-CO" i="1" dirty="0"/>
              <a:t>hasta que vino el Anciano de días, y se dio el juicio a los santos del Altísimo; y llegó el tiempo, y los santos recibieron el reino</a:t>
            </a:r>
            <a:r>
              <a:rPr lang="es-CO" dirty="0"/>
              <a:t>” </a:t>
            </a:r>
            <a:r>
              <a:rPr lang="es-CO" dirty="0">
                <a:solidFill>
                  <a:srgbClr val="FF0000"/>
                </a:solidFill>
              </a:rPr>
              <a:t>(Daniel 7:22)</a:t>
            </a:r>
          </a:p>
          <a:p>
            <a:pPr algn="just"/>
            <a:r>
              <a:rPr lang="es-CO" i="1" dirty="0"/>
              <a:t>“¿O no sabéis que los santos han de juzgar al mundo?... ¿O no sabéis que hemos de juzgar a los </a:t>
            </a:r>
            <a:r>
              <a:rPr lang="es-CO" i="1" dirty="0" smtClean="0"/>
              <a:t>ángeles</a:t>
            </a:r>
            <a:r>
              <a:rPr lang="es-CO" dirty="0" smtClean="0"/>
              <a:t>1</a:t>
            </a:r>
            <a:r>
              <a:rPr lang="es-CO" i="1" dirty="0"/>
              <a:t>?” </a:t>
            </a:r>
            <a:r>
              <a:rPr lang="es-CO" dirty="0">
                <a:solidFill>
                  <a:srgbClr val="FF0000"/>
                </a:solidFill>
              </a:rPr>
              <a:t>( de Corintios 6:2-3)</a:t>
            </a:r>
          </a:p>
          <a:p>
            <a:pPr marL="0" indent="0">
              <a:buNone/>
            </a:pPr>
            <a:endParaRPr lang="es-CO" dirty="0" smtClean="0"/>
          </a:p>
          <a:p>
            <a:pPr marL="0" indent="0" algn="just">
              <a:buNone/>
            </a:pPr>
            <a:r>
              <a:rPr lang="es-CO" dirty="0" smtClean="0"/>
              <a:t>La </a:t>
            </a:r>
            <a:r>
              <a:rPr lang="es-CO" dirty="0"/>
              <a:t>actividad </a:t>
            </a:r>
            <a:r>
              <a:rPr lang="es-CO" dirty="0" smtClean="0"/>
              <a:t>de los santos durante </a:t>
            </a:r>
            <a:r>
              <a:rPr lang="es-CO" dirty="0"/>
              <a:t>el milenio estará centrada en un juicio </a:t>
            </a:r>
            <a:r>
              <a:rPr lang="es-CO" dirty="0" smtClean="0"/>
              <a:t>“EXAMINADOR”. </a:t>
            </a:r>
            <a:r>
              <a:rPr lang="es-CO" dirty="0"/>
              <a:t>Durante este juicio, los salvos tendrán la oportunidad de examinar los juicios de Dios sobre los rebeldes. ¿Por qué esta persona está en el Cielo, y esta otra no?</a:t>
            </a:r>
          </a:p>
          <a:p>
            <a:endParaRPr lang="es-CO" dirty="0"/>
          </a:p>
        </p:txBody>
      </p:sp>
    </p:spTree>
    <p:extLst>
      <p:ext uri="{BB962C8B-B14F-4D97-AF65-F5344CB8AC3E}">
        <p14:creationId xmlns:p14="http://schemas.microsoft.com/office/powerpoint/2010/main" val="34143372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401052"/>
            <a:ext cx="11630526" cy="6456947"/>
          </a:xfrm>
        </p:spPr>
        <p:txBody>
          <a:bodyPr>
            <a:normAutofit lnSpcReduction="10000"/>
          </a:bodyPr>
          <a:lstStyle/>
          <a:p>
            <a:pPr marL="0" indent="0">
              <a:buNone/>
            </a:pPr>
            <a:r>
              <a:rPr lang="es-CO" sz="3900" b="1" i="1" dirty="0" smtClean="0"/>
              <a:t>EL </a:t>
            </a:r>
            <a:r>
              <a:rPr lang="es-CO" sz="3900" b="1" i="1" dirty="0"/>
              <a:t>FIN DEL </a:t>
            </a:r>
            <a:r>
              <a:rPr lang="es-CO" sz="3900" b="1" i="1" dirty="0" smtClean="0"/>
              <a:t>MILENIO</a:t>
            </a:r>
          </a:p>
          <a:p>
            <a:pPr marL="0" indent="0">
              <a:buNone/>
            </a:pPr>
            <a:r>
              <a:rPr lang="es-CO" sz="3200" b="1" dirty="0" smtClean="0"/>
              <a:t>El </a:t>
            </a:r>
            <a:r>
              <a:rPr lang="es-CO" sz="3200" b="1" dirty="0"/>
              <a:t>milenio concluye con los siguientes eventos:</a:t>
            </a:r>
          </a:p>
          <a:p>
            <a:pPr>
              <a:buFont typeface="Wingdings" panose="05000000000000000000" pitchFamily="2" charset="2"/>
              <a:buChar char="Ø"/>
            </a:pPr>
            <a:r>
              <a:rPr lang="es-CO" dirty="0"/>
              <a:t>Los impíos son resucitados </a:t>
            </a:r>
            <a:r>
              <a:rPr lang="es-CO" dirty="0">
                <a:solidFill>
                  <a:srgbClr val="FF0000"/>
                </a:solidFill>
              </a:rPr>
              <a:t>(Ap. 20:5</a:t>
            </a:r>
            <a:r>
              <a:rPr lang="es-CO" dirty="0" smtClean="0">
                <a:solidFill>
                  <a:srgbClr val="FF0000"/>
                </a:solidFill>
              </a:rPr>
              <a:t>)</a:t>
            </a:r>
          </a:p>
          <a:p>
            <a:pPr algn="just">
              <a:buFont typeface="Wingdings" panose="05000000000000000000" pitchFamily="2" charset="2"/>
              <a:buChar char="Ø"/>
            </a:pPr>
            <a:r>
              <a:rPr lang="es-CO" dirty="0"/>
              <a:t>Satanás los engaña para atacar el campamento de los santos, la Nueva Jerusalén, que está descendiendo del Cielo </a:t>
            </a:r>
            <a:r>
              <a:rPr lang="es-CO" dirty="0">
                <a:solidFill>
                  <a:srgbClr val="FF0000"/>
                </a:solidFill>
              </a:rPr>
              <a:t>(Ap. 20:7-9)</a:t>
            </a:r>
          </a:p>
          <a:p>
            <a:pPr algn="just">
              <a:buFont typeface="Wingdings" panose="05000000000000000000" pitchFamily="2" charset="2"/>
              <a:buChar char="Ø"/>
            </a:pPr>
            <a:r>
              <a:rPr lang="es-CO" dirty="0"/>
              <a:t>Son juzgados ante Dios, para que conozcan la razón por la cual son condenados </a:t>
            </a:r>
            <a:r>
              <a:rPr lang="es-CO" dirty="0">
                <a:solidFill>
                  <a:srgbClr val="FF0000"/>
                </a:solidFill>
              </a:rPr>
              <a:t>(Ap. 20:11-15)</a:t>
            </a:r>
          </a:p>
          <a:p>
            <a:pPr algn="just">
              <a:buFont typeface="Wingdings" panose="05000000000000000000" pitchFamily="2" charset="2"/>
              <a:buChar char="Ø"/>
            </a:pPr>
            <a:r>
              <a:rPr lang="es-CO" dirty="0"/>
              <a:t>Todos reconocen su culpabilidad, y “toda rodilla” se doblará delante de Dios </a:t>
            </a:r>
            <a:r>
              <a:rPr lang="es-CO" dirty="0">
                <a:solidFill>
                  <a:srgbClr val="FF0000"/>
                </a:solidFill>
              </a:rPr>
              <a:t>(</a:t>
            </a:r>
            <a:r>
              <a:rPr lang="es-CO" dirty="0" smtClean="0">
                <a:solidFill>
                  <a:srgbClr val="FF0000"/>
                </a:solidFill>
              </a:rPr>
              <a:t>Isaías . </a:t>
            </a:r>
            <a:r>
              <a:rPr lang="es-CO" dirty="0">
                <a:solidFill>
                  <a:srgbClr val="FF0000"/>
                </a:solidFill>
              </a:rPr>
              <a:t>45:23; </a:t>
            </a:r>
            <a:r>
              <a:rPr lang="es-CO" dirty="0" err="1">
                <a:solidFill>
                  <a:srgbClr val="FF0000"/>
                </a:solidFill>
              </a:rPr>
              <a:t>Flp</a:t>
            </a:r>
            <a:r>
              <a:rPr lang="es-CO" dirty="0">
                <a:solidFill>
                  <a:srgbClr val="FF0000"/>
                </a:solidFill>
              </a:rPr>
              <a:t>. 2:10)</a:t>
            </a:r>
          </a:p>
          <a:p>
            <a:pPr algn="just">
              <a:buFont typeface="Wingdings" panose="05000000000000000000" pitchFamily="2" charset="2"/>
              <a:buChar char="Ø"/>
            </a:pPr>
            <a:r>
              <a:rPr lang="es-CO" dirty="0" smtClean="0"/>
              <a:t>“</a:t>
            </a:r>
            <a:r>
              <a:rPr lang="es-CO" dirty="0"/>
              <a:t>pero los cielos y la tierra que existen ahora, están reservados por la misma palabra, guardados para el fuego en el día del juicio y de la perdición de los hombres impíos</a:t>
            </a:r>
            <a:r>
              <a:rPr lang="es-CO" dirty="0" smtClean="0"/>
              <a:t>” </a:t>
            </a:r>
            <a:r>
              <a:rPr lang="es-CO" dirty="0" smtClean="0">
                <a:solidFill>
                  <a:srgbClr val="FF0000"/>
                </a:solidFill>
              </a:rPr>
              <a:t>(2 de </a:t>
            </a:r>
            <a:r>
              <a:rPr lang="es-CO" dirty="0">
                <a:solidFill>
                  <a:srgbClr val="FF0000"/>
                </a:solidFill>
              </a:rPr>
              <a:t>Pedro 3:7)</a:t>
            </a:r>
          </a:p>
          <a:p>
            <a:pPr algn="just">
              <a:buFont typeface="Wingdings" panose="05000000000000000000" pitchFamily="2" charset="2"/>
              <a:buChar char="Ø"/>
            </a:pPr>
            <a:r>
              <a:rPr lang="es-CO" dirty="0" smtClean="0"/>
              <a:t>Todos </a:t>
            </a:r>
            <a:r>
              <a:rPr lang="es-CO" dirty="0"/>
              <a:t>los </a:t>
            </a:r>
            <a:r>
              <a:rPr lang="es-CO" dirty="0" smtClean="0"/>
              <a:t>impíos que rechazaron la salvación, incluidos </a:t>
            </a:r>
            <a:r>
              <a:rPr lang="es-CO" dirty="0"/>
              <a:t>Satanás y sus ángeles, serán destruidos </a:t>
            </a:r>
            <a:r>
              <a:rPr lang="es-CO" dirty="0" smtClean="0"/>
              <a:t>para siempre por fuego, que a su vez purifica la tierra.  </a:t>
            </a:r>
            <a:r>
              <a:rPr lang="es-CO" dirty="0">
                <a:solidFill>
                  <a:srgbClr val="FF0000"/>
                </a:solidFill>
              </a:rPr>
              <a:t>(Ap. 20:9-10, 14-15</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347137524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3032" y="417095"/>
            <a:ext cx="5943600" cy="4203031"/>
          </a:xfrm>
        </p:spPr>
        <p:txBody>
          <a:bodyPr>
            <a:normAutofit/>
          </a:bodyPr>
          <a:lstStyle/>
          <a:p>
            <a:pPr marL="0" indent="0">
              <a:buNone/>
            </a:pPr>
            <a:r>
              <a:rPr lang="es-CO" sz="5100" b="1" dirty="0" smtClean="0"/>
              <a:t>¿Recuerdan el titulo del tema? </a:t>
            </a:r>
            <a:endParaRPr lang="es-CO" sz="5100" b="1" dirty="0"/>
          </a:p>
          <a:p>
            <a:pPr algn="just"/>
            <a:r>
              <a:rPr lang="es-CO" sz="3200" dirty="0"/>
              <a:t>“Pero nosotros esperamos, según sus promesas, cielos nuevos y tierra nueva, en los cuales mora la justicia</a:t>
            </a:r>
            <a:r>
              <a:rPr lang="es-CO" sz="3200" dirty="0" smtClean="0">
                <a:solidFill>
                  <a:srgbClr val="FF0000"/>
                </a:solidFill>
              </a:rPr>
              <a:t>” </a:t>
            </a:r>
            <a:r>
              <a:rPr lang="es-CO" sz="3200" dirty="0">
                <a:solidFill>
                  <a:srgbClr val="FF0000"/>
                </a:solidFill>
              </a:rPr>
              <a:t>(</a:t>
            </a:r>
            <a:r>
              <a:rPr lang="es-CO" sz="3200" dirty="0" smtClean="0">
                <a:solidFill>
                  <a:srgbClr val="FF0000"/>
                </a:solidFill>
              </a:rPr>
              <a:t>2 de </a:t>
            </a:r>
            <a:r>
              <a:rPr lang="es-CO" sz="3200" dirty="0">
                <a:solidFill>
                  <a:srgbClr val="FF0000"/>
                </a:solidFill>
              </a:rPr>
              <a:t>Pedro 3:13</a:t>
            </a:r>
            <a:r>
              <a:rPr lang="es-CO" sz="3200" dirty="0" smtClean="0">
                <a:solidFill>
                  <a:srgbClr val="FF0000"/>
                </a:solidFill>
              </a:rPr>
              <a:t>)</a:t>
            </a:r>
            <a:endParaRPr lang="es-CO" sz="3200" dirty="0">
              <a:solidFill>
                <a:srgbClr val="FF0000"/>
              </a:solidFill>
            </a:endParaRPr>
          </a:p>
        </p:txBody>
      </p:sp>
      <p:pic>
        <p:nvPicPr>
          <p:cNvPr id="4" name="Imagen 3"/>
          <p:cNvPicPr>
            <a:picLocks noChangeAspect="1"/>
          </p:cNvPicPr>
          <p:nvPr/>
        </p:nvPicPr>
        <p:blipFill>
          <a:blip r:embed="rId2"/>
          <a:stretch>
            <a:fillRect/>
          </a:stretch>
        </p:blipFill>
        <p:spPr>
          <a:xfrm>
            <a:off x="6537158" y="417095"/>
            <a:ext cx="5775158" cy="4203031"/>
          </a:xfrm>
          <a:prstGeom prst="rect">
            <a:avLst/>
          </a:prstGeom>
        </p:spPr>
      </p:pic>
      <p:sp>
        <p:nvSpPr>
          <p:cNvPr id="5" name="Rectángulo 4"/>
          <p:cNvSpPr/>
          <p:nvPr/>
        </p:nvSpPr>
        <p:spPr>
          <a:xfrm>
            <a:off x="521369" y="4620126"/>
            <a:ext cx="11245516" cy="2246769"/>
          </a:xfrm>
          <a:prstGeom prst="rect">
            <a:avLst/>
          </a:prstGeom>
          <a:solidFill>
            <a:schemeClr val="bg1"/>
          </a:solidFill>
          <a:scene3d>
            <a:camera prst="orthographicFront"/>
            <a:lightRig rig="threePt" dir="t"/>
          </a:scene3d>
          <a:sp3d>
            <a:bevelT prst="angle"/>
          </a:sp3d>
        </p:spPr>
        <p:txBody>
          <a:bodyPr wrap="square">
            <a:spAutoFit/>
          </a:bodyPr>
          <a:lstStyle/>
          <a:p>
            <a:pPr algn="just"/>
            <a:r>
              <a:rPr lang="es-CO" sz="2800" dirty="0"/>
              <a:t>La nueva creación de Dios consistirá en liberar el cosmos y la Tierra de su estado actual para llevarlos a la conformidad con sus designios. Aunque la nueva creación será diferente de la antigua, habrá cierta continuidad entre ambas. Como la antigua, la Tierra Nueva será real, un lugar tangible, habitado por seres reales y físicos.</a:t>
            </a:r>
          </a:p>
        </p:txBody>
      </p:sp>
      <p:sp>
        <p:nvSpPr>
          <p:cNvPr id="7" name="Rectángulo 6"/>
          <p:cNvSpPr/>
          <p:nvPr/>
        </p:nvSpPr>
        <p:spPr>
          <a:xfrm>
            <a:off x="6882063" y="4096906"/>
            <a:ext cx="2775284" cy="523220"/>
          </a:xfrm>
          <a:prstGeom prst="rect">
            <a:avLst/>
          </a:prstGeom>
          <a:solidFill>
            <a:schemeClr val="accent2">
              <a:lumMod val="60000"/>
              <a:lumOff val="40000"/>
            </a:schemeClr>
          </a:solidFill>
        </p:spPr>
        <p:txBody>
          <a:bodyPr wrap="square">
            <a:spAutoFit/>
          </a:bodyPr>
          <a:lstStyle/>
          <a:p>
            <a:r>
              <a:rPr lang="es-CO" sz="2800" b="1" i="1" dirty="0"/>
              <a:t>Apocalipsis 21:5</a:t>
            </a:r>
          </a:p>
        </p:txBody>
      </p:sp>
    </p:spTree>
    <p:extLst>
      <p:ext uri="{BB962C8B-B14F-4D97-AF65-F5344CB8AC3E}">
        <p14:creationId xmlns:p14="http://schemas.microsoft.com/office/powerpoint/2010/main" val="39076492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7" y="119316"/>
            <a:ext cx="8101264" cy="3785937"/>
          </a:xfrm>
        </p:spPr>
        <p:txBody>
          <a:bodyPr>
            <a:normAutofit/>
          </a:bodyPr>
          <a:lstStyle/>
          <a:p>
            <a:pPr marL="0" indent="0">
              <a:buNone/>
            </a:pPr>
            <a:r>
              <a:rPr lang="es-CO" sz="3600" b="1" dirty="0" smtClean="0"/>
              <a:t>¿Cómo </a:t>
            </a:r>
            <a:r>
              <a:rPr lang="es-CO" sz="3600" b="1" dirty="0"/>
              <a:t>será la vida en la Tierra </a:t>
            </a:r>
            <a:r>
              <a:rPr lang="es-CO" sz="3600" b="1" dirty="0" smtClean="0"/>
              <a:t>Nueva?</a:t>
            </a:r>
          </a:p>
          <a:p>
            <a:r>
              <a:rPr lang="es-CO" dirty="0" smtClean="0">
                <a:solidFill>
                  <a:srgbClr val="FF0000"/>
                </a:solidFill>
              </a:rPr>
              <a:t>Apocalipsis 21-22, </a:t>
            </a:r>
            <a:r>
              <a:rPr lang="es-CO" dirty="0" smtClean="0"/>
              <a:t>lo dice:</a:t>
            </a:r>
            <a:endParaRPr lang="es-CO" dirty="0"/>
          </a:p>
          <a:p>
            <a:pPr algn="just"/>
            <a:r>
              <a:rPr lang="es-CO" dirty="0"/>
              <a:t>La Tierra Nueva será el hogar de los </a:t>
            </a:r>
            <a:r>
              <a:rPr lang="es-CO" dirty="0" smtClean="0"/>
              <a:t>humanos redimidos por la sangre de Jesús. </a:t>
            </a:r>
            <a:endParaRPr lang="es-CO" dirty="0"/>
          </a:p>
          <a:p>
            <a:pPr algn="just"/>
            <a:r>
              <a:rPr lang="es-CO" dirty="0"/>
              <a:t>El Dios que creó todo y murió por nosotros, morará con nosotros por la eternidad.</a:t>
            </a:r>
          </a:p>
          <a:p>
            <a:pPr algn="just"/>
            <a:r>
              <a:rPr lang="es-CO" dirty="0"/>
              <a:t>La separación entre Dios y la humanidad, producto del pecado, será eliminada</a:t>
            </a:r>
            <a:r>
              <a:rPr lang="es-CO" b="1" dirty="0" smtClean="0"/>
              <a:t>.</a:t>
            </a:r>
            <a:endParaRPr lang="es-CO" b="1" dirty="0"/>
          </a:p>
        </p:txBody>
      </p:sp>
      <p:pic>
        <p:nvPicPr>
          <p:cNvPr id="4" name="Imagen 3"/>
          <p:cNvPicPr>
            <a:picLocks noChangeAspect="1"/>
          </p:cNvPicPr>
          <p:nvPr/>
        </p:nvPicPr>
        <p:blipFill>
          <a:blip r:embed="rId2"/>
          <a:stretch>
            <a:fillRect/>
          </a:stretch>
        </p:blipFill>
        <p:spPr>
          <a:xfrm>
            <a:off x="8694820" y="433136"/>
            <a:ext cx="3445043" cy="3240505"/>
          </a:xfrm>
          <a:prstGeom prst="rect">
            <a:avLst/>
          </a:prstGeom>
        </p:spPr>
      </p:pic>
      <p:sp>
        <p:nvSpPr>
          <p:cNvPr id="5" name="Rectángulo 4"/>
          <p:cNvSpPr/>
          <p:nvPr/>
        </p:nvSpPr>
        <p:spPr>
          <a:xfrm>
            <a:off x="272717" y="3889211"/>
            <a:ext cx="11630525" cy="3108543"/>
          </a:xfrm>
          <a:prstGeom prst="rect">
            <a:avLst/>
          </a:prstGeom>
          <a:solidFill>
            <a:schemeClr val="bg1"/>
          </a:solidFill>
          <a:scene3d>
            <a:camera prst="orthographicFront"/>
            <a:lightRig rig="threePt" dir="t"/>
          </a:scene3d>
          <a:sp3d>
            <a:bevelT prst="slope"/>
          </a:sp3d>
        </p:spPr>
        <p:txBody>
          <a:bodyPr wrap="square">
            <a:spAutoFit/>
          </a:bodyPr>
          <a:lstStyle/>
          <a:p>
            <a:pPr algn="just"/>
            <a:r>
              <a:rPr lang="es-CO" sz="2800" dirty="0"/>
              <a:t>Se restaurará el verdadero compañerismo: No solo entre Dios y los hombres, sino también entre los humanos y la naturaleza, y aun dentro de la naturaleza misma.</a:t>
            </a:r>
          </a:p>
          <a:p>
            <a:r>
              <a:rPr lang="es-CO" sz="2800" dirty="0"/>
              <a:t>Allí no habrá más maldición.</a:t>
            </a:r>
          </a:p>
          <a:p>
            <a:r>
              <a:rPr lang="es-CO" sz="2800" dirty="0"/>
              <a:t>Cesará la hostilidad dentro del mundo animal.</a:t>
            </a:r>
          </a:p>
          <a:p>
            <a:pPr algn="just"/>
            <a:r>
              <a:rPr lang="es-CO" sz="2800" dirty="0"/>
              <a:t>Desaparecerá todo lo que es dañino: La decadencia, la enfermedad, la muerte y el sufrimiento.</a:t>
            </a:r>
          </a:p>
        </p:txBody>
      </p:sp>
    </p:spTree>
    <p:extLst>
      <p:ext uri="{BB962C8B-B14F-4D97-AF65-F5344CB8AC3E}">
        <p14:creationId xmlns:p14="http://schemas.microsoft.com/office/powerpoint/2010/main" val="16255893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5221" y="385011"/>
            <a:ext cx="11309684" cy="6192252"/>
          </a:xfrm>
          <a:solidFill>
            <a:schemeClr val="bg1"/>
          </a:solidFill>
          <a:scene3d>
            <a:camera prst="orthographicFront"/>
            <a:lightRig rig="threePt" dir="t"/>
          </a:scene3d>
          <a:sp3d>
            <a:bevelT prst="angle"/>
          </a:sp3d>
        </p:spPr>
        <p:txBody>
          <a:bodyPr>
            <a:normAutofit/>
          </a:bodyPr>
          <a:lstStyle/>
          <a:p>
            <a:pPr marL="0" indent="0">
              <a:buNone/>
            </a:pPr>
            <a:r>
              <a:rPr lang="es-CO" sz="4200" b="1" dirty="0" smtClean="0"/>
              <a:t>“Allí los redimidos conocerán como son conocidos”</a:t>
            </a:r>
          </a:p>
          <a:p>
            <a:pPr algn="just"/>
            <a:r>
              <a:rPr lang="es-CO" dirty="0" smtClean="0"/>
              <a:t>Los sentimientos de amor y simpatía que el mismo Dios implantó en el alma, se desahogarán del modo más completo y más dulce. El trato puro con seres santos, la vida social y armoniosa con los ángeles bienaventurados y con los fieles de todas las edades que lavaron sus vestiduras y las emblanquecieron en la sangre del Cordero, los lazos sagrados que unen a "</a:t>
            </a:r>
            <a:r>
              <a:rPr lang="es-CO" b="1" dirty="0" smtClean="0"/>
              <a:t>toda la familia en los cielos, y en la tierra</a:t>
            </a:r>
            <a:r>
              <a:rPr lang="es-CO" dirty="0" smtClean="0"/>
              <a:t>" </a:t>
            </a:r>
            <a:r>
              <a:rPr lang="es-CO" dirty="0" smtClean="0">
                <a:solidFill>
                  <a:srgbClr val="FF0000"/>
                </a:solidFill>
              </a:rPr>
              <a:t>(Efesios 3: 15), </a:t>
            </a:r>
            <a:r>
              <a:rPr lang="es-CO" dirty="0" smtClean="0"/>
              <a:t>-todo eso constituye la dicha de los redimidos.</a:t>
            </a:r>
          </a:p>
          <a:p>
            <a:pPr algn="just"/>
            <a:r>
              <a:rPr lang="es-CO" dirty="0" smtClean="0"/>
              <a:t>Allí intelectos inmortales contemplarán con eterno deleite las maravillas del poder creador, los misterios del amor redentor. Allí no habrá enemigo cruel y engañador para tentar a que se olvide a Dios. Toda facultad será desarrollada, toda capacidad aumentada. </a:t>
            </a:r>
            <a:endParaRPr lang="es-CO" dirty="0"/>
          </a:p>
        </p:txBody>
      </p:sp>
    </p:spTree>
    <p:extLst>
      <p:ext uri="{BB962C8B-B14F-4D97-AF65-F5344CB8AC3E}">
        <p14:creationId xmlns:p14="http://schemas.microsoft.com/office/powerpoint/2010/main" val="41356389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4" y="368968"/>
            <a:ext cx="11389893" cy="6489032"/>
          </a:xfrm>
          <a:solidFill>
            <a:schemeClr val="bg1"/>
          </a:solidFill>
          <a:scene3d>
            <a:camera prst="orthographicFront"/>
            <a:lightRig rig="threePt" dir="t"/>
          </a:scene3d>
          <a:sp3d>
            <a:bevelT prst="angle"/>
          </a:sp3d>
        </p:spPr>
        <p:txBody>
          <a:bodyPr>
            <a:normAutofit lnSpcReduction="10000"/>
          </a:bodyPr>
          <a:lstStyle/>
          <a:p>
            <a:pPr algn="just"/>
            <a:r>
              <a:rPr lang="es-CO" dirty="0"/>
              <a:t>La adquisición de conocimientos no cansará la inteligencia ni agotará las energías. Las mayores empresas podrán llevarse a cabo, satisfacerse las aspiraciones más sublimes, realizarse las más encumbradas ambiciones; y sin embargo surgirán nuevas alturas que superar, nuevas maravillas que admirar, nuevas verdades que comprender, nuevos objetos que agucen las facultades del espíritu, del alma y del cuerpo.</a:t>
            </a:r>
          </a:p>
          <a:p>
            <a:pPr algn="just"/>
            <a:r>
              <a:rPr lang="es-CO" dirty="0"/>
              <a:t>Todos los tesoros del universo se ofrecerán al estudio de los redimidos de Dios</a:t>
            </a:r>
            <a:r>
              <a:rPr lang="es-CO" dirty="0" smtClean="0"/>
              <a:t>”.</a:t>
            </a:r>
          </a:p>
          <a:p>
            <a:pPr marL="0" indent="0" algn="just">
              <a:buNone/>
            </a:pPr>
            <a:endParaRPr lang="es-CO" dirty="0" smtClean="0"/>
          </a:p>
          <a:p>
            <a:pPr marL="0" indent="0" algn="just">
              <a:buNone/>
            </a:pPr>
            <a:r>
              <a:rPr lang="es-CO" sz="3200" b="1" dirty="0" smtClean="0"/>
              <a:t>El texto sagrado dice: “YO HAGO TODAS LAS COSAS NUEVAMENTE”</a:t>
            </a:r>
          </a:p>
          <a:p>
            <a:pPr marL="0" indent="0" algn="just">
              <a:buNone/>
            </a:pPr>
            <a:r>
              <a:rPr lang="es-CO" dirty="0" smtClean="0"/>
              <a:t>Dios hará las cosas “nuevamente”, no para corregir algo que Dios haya hecho, en la primera creación, porque </a:t>
            </a:r>
            <a:r>
              <a:rPr lang="es-CO" dirty="0" smtClean="0">
                <a:solidFill>
                  <a:srgbClr val="FF0000"/>
                </a:solidFill>
              </a:rPr>
              <a:t>(Ge.1:31), </a:t>
            </a:r>
            <a:r>
              <a:rPr lang="es-CO" dirty="0" smtClean="0"/>
              <a:t>dice:  “</a:t>
            </a:r>
            <a:r>
              <a:rPr lang="es-CO" b="1" i="1" dirty="0" smtClean="0"/>
              <a:t>Y </a:t>
            </a:r>
            <a:r>
              <a:rPr lang="es-CO" b="1" i="1" dirty="0"/>
              <a:t>vio Dios todo cuanto había hecho, y era bueno en gran </a:t>
            </a:r>
            <a:r>
              <a:rPr lang="es-CO" b="1" i="1" dirty="0" smtClean="0"/>
              <a:t>manera</a:t>
            </a:r>
            <a:r>
              <a:rPr lang="es-CO" dirty="0" smtClean="0"/>
              <a:t>”. Por tanto, si la primera creación, era “</a:t>
            </a:r>
            <a:r>
              <a:rPr lang="es-CO" b="1" i="1" dirty="0" smtClean="0"/>
              <a:t>buena en gran manera</a:t>
            </a:r>
            <a:r>
              <a:rPr lang="es-CO" dirty="0" smtClean="0"/>
              <a:t>”, no necesitaba una reforma,  sería una replica de la segunda creación. </a:t>
            </a:r>
          </a:p>
        </p:txBody>
      </p:sp>
    </p:spTree>
    <p:extLst>
      <p:ext uri="{BB962C8B-B14F-4D97-AF65-F5344CB8AC3E}">
        <p14:creationId xmlns:p14="http://schemas.microsoft.com/office/powerpoint/2010/main" val="6447155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176463"/>
            <a:ext cx="11470106" cy="6400800"/>
          </a:xfrm>
        </p:spPr>
        <p:txBody>
          <a:bodyPr>
            <a:normAutofit/>
          </a:bodyPr>
          <a:lstStyle/>
          <a:p>
            <a:pPr algn="just"/>
            <a:r>
              <a:rPr lang="es-CO" dirty="0" smtClean="0"/>
              <a:t>Como sucedió en la primera creación, lo último que Dios hará, nuevamente</a:t>
            </a:r>
            <a:r>
              <a:rPr lang="es-CO" dirty="0"/>
              <a:t>, y que el hombre de pecado trató de cambiar, con el propósito de que el hombre olvidará a Dios, </a:t>
            </a:r>
            <a:r>
              <a:rPr lang="es-CO" dirty="0" smtClean="0"/>
              <a:t>como el Creador, es </a:t>
            </a:r>
            <a:r>
              <a:rPr lang="es-CO" dirty="0"/>
              <a:t>la verdadera adoración. </a:t>
            </a:r>
            <a:endParaRPr lang="es-CO" dirty="0" smtClean="0"/>
          </a:p>
          <a:p>
            <a:pPr algn="just"/>
            <a:r>
              <a:rPr lang="es-CO" dirty="0">
                <a:solidFill>
                  <a:srgbClr val="FF0000"/>
                </a:solidFill>
              </a:rPr>
              <a:t>Ge.2:1-3</a:t>
            </a:r>
            <a:r>
              <a:rPr lang="es-CO" dirty="0"/>
              <a:t>. </a:t>
            </a:r>
            <a:r>
              <a:rPr lang="es-CO" dirty="0" smtClean="0"/>
              <a:t>“</a:t>
            </a:r>
            <a:r>
              <a:rPr lang="es-CO" i="1" dirty="0" smtClean="0"/>
              <a:t>Fueron</a:t>
            </a:r>
            <a:r>
              <a:rPr lang="es-CO" i="1" dirty="0"/>
              <a:t>, pues, acabados los cielos y la tierra, y todo lo que hay en ellos. </a:t>
            </a:r>
            <a:r>
              <a:rPr lang="es-CO" i="1" dirty="0" smtClean="0"/>
              <a:t>2 </a:t>
            </a:r>
            <a:r>
              <a:rPr lang="es-CO" i="1" dirty="0"/>
              <a:t>El séptimo día concluyó Dios la obra que hizo, y reposó el séptimo día de todo cuanto había hecho</a:t>
            </a:r>
            <a:r>
              <a:rPr lang="es-CO" i="1" dirty="0" smtClean="0"/>
              <a:t>. 3 </a:t>
            </a:r>
            <a:r>
              <a:rPr lang="es-CO" i="1" dirty="0"/>
              <a:t>Entonces bendijo Dios el séptimo </a:t>
            </a:r>
            <a:r>
              <a:rPr lang="es-CO" i="1" dirty="0" smtClean="0"/>
              <a:t>día </a:t>
            </a:r>
            <a:r>
              <a:rPr lang="es-CO" i="1" dirty="0"/>
              <a:t>y lo santificó, porque en él reposó de toda la obra que había hecho en la </a:t>
            </a:r>
            <a:r>
              <a:rPr lang="es-CO" i="1" dirty="0" smtClean="0"/>
              <a:t>creación</a:t>
            </a:r>
            <a:r>
              <a:rPr lang="es-CO" dirty="0" smtClean="0"/>
              <a:t>”. Dios estableció el séptimo día sábado, como el MONUMENTO DE LA CREACIÓN . </a:t>
            </a:r>
          </a:p>
          <a:p>
            <a:pPr algn="just"/>
            <a:r>
              <a:rPr lang="es-CO" dirty="0" smtClean="0"/>
              <a:t>Pero el enemigo de Dios, con el propósito de que los hombres se perdieran, porque él sabe que la ley de Dios es eterna, reformó la Ley de Dios. </a:t>
            </a:r>
            <a:r>
              <a:rPr lang="es-CO" dirty="0" smtClean="0">
                <a:solidFill>
                  <a:srgbClr val="FF0000"/>
                </a:solidFill>
              </a:rPr>
              <a:t>(Daniel 7:24,25)</a:t>
            </a:r>
            <a:r>
              <a:rPr lang="es-CO" dirty="0" smtClean="0"/>
              <a:t>, lo identifica como el “</a:t>
            </a:r>
            <a:r>
              <a:rPr lang="es-CO" b="1" dirty="0" smtClean="0"/>
              <a:t>cuerno pequeño</a:t>
            </a:r>
            <a:r>
              <a:rPr lang="es-CO" dirty="0" smtClean="0"/>
              <a:t>”, </a:t>
            </a:r>
            <a:r>
              <a:rPr lang="es-CO" dirty="0" smtClean="0">
                <a:solidFill>
                  <a:srgbClr val="FF0000"/>
                </a:solidFill>
              </a:rPr>
              <a:t>(Apo.13), </a:t>
            </a:r>
            <a:r>
              <a:rPr lang="es-CO" dirty="0" smtClean="0"/>
              <a:t>como la “</a:t>
            </a:r>
            <a:r>
              <a:rPr lang="es-CO" b="1" dirty="0" smtClean="0"/>
              <a:t>bestia</a:t>
            </a:r>
            <a:r>
              <a:rPr lang="es-CO" dirty="0" smtClean="0"/>
              <a:t>”, y </a:t>
            </a:r>
            <a:r>
              <a:rPr lang="es-CO" dirty="0" smtClean="0">
                <a:solidFill>
                  <a:srgbClr val="FF0000"/>
                </a:solidFill>
              </a:rPr>
              <a:t>(Ap.17), </a:t>
            </a:r>
            <a:r>
              <a:rPr lang="es-CO" dirty="0" smtClean="0"/>
              <a:t>como la “</a:t>
            </a:r>
            <a:r>
              <a:rPr lang="es-CO" b="1" dirty="0" smtClean="0"/>
              <a:t>gran ramera</a:t>
            </a:r>
            <a:r>
              <a:rPr lang="es-CO" dirty="0" smtClean="0"/>
              <a:t>”. Daniel dice</a:t>
            </a:r>
            <a:r>
              <a:rPr lang="es-CO" dirty="0"/>
              <a:t>:  </a:t>
            </a:r>
            <a:r>
              <a:rPr lang="es-CO" dirty="0" smtClean="0"/>
              <a:t>“</a:t>
            </a:r>
            <a:r>
              <a:rPr lang="es-CO" i="1" dirty="0" smtClean="0"/>
              <a:t>y </a:t>
            </a:r>
            <a:r>
              <a:rPr lang="es-CO" i="1" dirty="0"/>
              <a:t>pensará en cambiarlos tiempos y la Ley; y serán entregados en sus </a:t>
            </a:r>
            <a:r>
              <a:rPr lang="es-CO" i="1" dirty="0" smtClean="0"/>
              <a:t>manos </a:t>
            </a:r>
            <a:r>
              <a:rPr lang="es-CO" i="1" dirty="0"/>
              <a:t>hasta tiempo, tiempos y medio </a:t>
            </a:r>
            <a:r>
              <a:rPr lang="es-CO" i="1" dirty="0" smtClean="0"/>
              <a:t>tiempo</a:t>
            </a:r>
            <a:r>
              <a:rPr lang="es-CO" dirty="0" smtClean="0"/>
              <a:t>”. </a:t>
            </a:r>
          </a:p>
        </p:txBody>
      </p:sp>
    </p:spTree>
    <p:extLst>
      <p:ext uri="{BB962C8B-B14F-4D97-AF65-F5344CB8AC3E}">
        <p14:creationId xmlns:p14="http://schemas.microsoft.com/office/powerpoint/2010/main" val="1105968342"/>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799" y="417096"/>
            <a:ext cx="11550317" cy="6240378"/>
          </a:xfrm>
          <a:solidFill>
            <a:schemeClr val="bg1"/>
          </a:solidFill>
          <a:scene3d>
            <a:camera prst="orthographicFront"/>
            <a:lightRig rig="threePt" dir="t"/>
          </a:scene3d>
          <a:sp3d>
            <a:bevelT prst="slope"/>
          </a:sp3d>
        </p:spPr>
        <p:txBody>
          <a:bodyPr>
            <a:normAutofit lnSpcReduction="10000"/>
          </a:bodyPr>
          <a:lstStyle/>
          <a:p>
            <a:pPr marL="0" indent="0">
              <a:buNone/>
            </a:pPr>
            <a:r>
              <a:rPr lang="es-CO" sz="3600" b="1" dirty="0" smtClean="0"/>
              <a:t>¿De que forma “cambió, el cuerno pequeño los tiempos y la ley”?</a:t>
            </a:r>
          </a:p>
          <a:p>
            <a:pPr algn="just"/>
            <a:r>
              <a:rPr lang="es-CO" sz="3200" b="1" i="1" dirty="0" smtClean="0"/>
              <a:t>1). </a:t>
            </a:r>
            <a:r>
              <a:rPr lang="es-CO" dirty="0" smtClean="0"/>
              <a:t>Los días de la creación fueron de tarde a tarde, es decir, los días son de puesta del sol, a puesta del sol, un día, y así todos los días, pero fueron cambiados, de las doce de la noche, hasta las doce de la noche, un día.</a:t>
            </a:r>
          </a:p>
          <a:p>
            <a:pPr algn="just"/>
            <a:r>
              <a:rPr lang="es-CO" sz="3200" b="1" i="1" dirty="0" smtClean="0"/>
              <a:t>2). </a:t>
            </a:r>
            <a:r>
              <a:rPr lang="es-CO" dirty="0" smtClean="0"/>
              <a:t>El día sábado, séptimo día de la semana, día de reposo, </a:t>
            </a:r>
            <a:r>
              <a:rPr lang="es-CO" b="1" dirty="0" smtClean="0"/>
              <a:t>ordenado por Dios</a:t>
            </a:r>
            <a:r>
              <a:rPr lang="es-CO" dirty="0" smtClean="0"/>
              <a:t>, en la creación, fue cambiado por el primer día de la semana, domingo, como día de reposo. </a:t>
            </a:r>
          </a:p>
          <a:p>
            <a:pPr algn="just"/>
            <a:r>
              <a:rPr lang="es-CO" dirty="0" smtClean="0"/>
              <a:t>Y en la nueva creación dice Dios: "</a:t>
            </a:r>
            <a:r>
              <a:rPr lang="es-CO" i="1" dirty="0" smtClean="0"/>
              <a:t>Porque </a:t>
            </a:r>
            <a:r>
              <a:rPr lang="es-CO" i="1" dirty="0"/>
              <a:t>como los cielos nuevos y la nueva tierra que yo hago permanecerán delante de mí", dice Jehová, "así permanecerá vuestra descendencia y vuestro nombre. 23 "Y de mes en mes, y de sábado en sábado, vendrán todos a adorar delante de mí", dice </a:t>
            </a:r>
            <a:r>
              <a:rPr lang="es-CO" i="1" dirty="0" smtClean="0"/>
              <a:t>Jehová”</a:t>
            </a:r>
            <a:r>
              <a:rPr lang="es-CO" dirty="0" smtClean="0"/>
              <a:t>. </a:t>
            </a:r>
            <a:r>
              <a:rPr lang="es-CO" dirty="0">
                <a:solidFill>
                  <a:srgbClr val="FF0000"/>
                </a:solidFill>
              </a:rPr>
              <a:t>(Iss.66:22,23</a:t>
            </a:r>
            <a:r>
              <a:rPr lang="es-CO" dirty="0" smtClean="0">
                <a:solidFill>
                  <a:srgbClr val="FF0000"/>
                </a:solidFill>
              </a:rPr>
              <a:t>). </a:t>
            </a:r>
            <a:r>
              <a:rPr lang="es-CO" dirty="0" smtClean="0"/>
              <a:t>Así pues, en la nueva creación será guardado el verdadero día de reposo, el mismo día que guardaron los hijos de Dios, durante los 6000 años de pecado, hasta la 2VC. </a:t>
            </a:r>
            <a:r>
              <a:rPr lang="es-CO" dirty="0" smtClean="0">
                <a:solidFill>
                  <a:srgbClr val="FF0000"/>
                </a:solidFill>
              </a:rPr>
              <a:t>(Ver Ap.12:17;14:12). </a:t>
            </a:r>
            <a:endParaRPr lang="es-CO" dirty="0">
              <a:solidFill>
                <a:srgbClr val="FF0000"/>
              </a:solidFill>
            </a:endParaRPr>
          </a:p>
        </p:txBody>
      </p:sp>
    </p:spTree>
    <p:extLst>
      <p:ext uri="{BB962C8B-B14F-4D97-AF65-F5344CB8AC3E}">
        <p14:creationId xmlns:p14="http://schemas.microsoft.com/office/powerpoint/2010/main" val="3132365971"/>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417095"/>
            <a:ext cx="11421979" cy="6079958"/>
          </a:xfrm>
          <a:solidFill>
            <a:schemeClr val="bg1"/>
          </a:solidFill>
          <a:scene3d>
            <a:camera prst="orthographicFront"/>
            <a:lightRig rig="threePt" dir="t"/>
          </a:scene3d>
          <a:sp3d>
            <a:bevelT prst="slope"/>
          </a:sp3d>
        </p:spPr>
        <p:txBody>
          <a:bodyPr>
            <a:normAutofit lnSpcReduction="10000"/>
          </a:bodyPr>
          <a:lstStyle/>
          <a:p>
            <a:pPr algn="just"/>
            <a:r>
              <a:rPr lang="es-CO" dirty="0" smtClean="0"/>
              <a:t>Y otra cosas más, lo único que vio Adán y </a:t>
            </a:r>
            <a:r>
              <a:rPr lang="es-CO" dirty="0"/>
              <a:t>E</a:t>
            </a:r>
            <a:r>
              <a:rPr lang="es-CO" dirty="0" smtClean="0"/>
              <a:t>va crear a Dios fue el sábado, porque cuando Dios creó las cosas, Adán no existía, y cuando Dios creó a Eva, Adán fue sumido en un sueño profundo, y mientras dormía, Dios le sacó una costilla, y de ella, le hizo a Eva, pero los redimidos si verán a Dios cuando creará todas las cosas. </a:t>
            </a:r>
          </a:p>
          <a:p>
            <a:pPr algn="just"/>
            <a:r>
              <a:rPr lang="es-CO" dirty="0" smtClean="0"/>
              <a:t>Desde su refugio, la Santa ciudad de Jerusalén, lo verán decir: “Sea la luz”, porque todo el planeta estará en tinieblas DURANTE MIL AÑOS.</a:t>
            </a:r>
          </a:p>
          <a:p>
            <a:pPr algn="just"/>
            <a:r>
              <a:rPr lang="es-CO" dirty="0" smtClean="0"/>
              <a:t>Y así sucesivamente cuando creé todas las cosas, paso a paso, durante los seis días laborales, y lo último que hará será el sábado, cuando lo bendiga, santifique y lo repose con ellos, recibiendo la adoración de sus santos redimidos, con gratitud por la liberación realizada en </a:t>
            </a:r>
            <a:r>
              <a:rPr lang="es-CO" dirty="0"/>
              <a:t>l</a:t>
            </a:r>
            <a:r>
              <a:rPr lang="es-CO" dirty="0" smtClean="0"/>
              <a:t>a cruz, a costa de su vida. </a:t>
            </a:r>
          </a:p>
          <a:p>
            <a:pPr algn="just"/>
            <a:r>
              <a:rPr lang="es-CO" dirty="0" smtClean="0"/>
              <a:t>Y así transcurrirá la eternidad, cuando </a:t>
            </a:r>
            <a:r>
              <a:rPr lang="es-CO" dirty="0"/>
              <a:t>“de mes en mes, y de sábado en sábado, vendrán </a:t>
            </a:r>
            <a:r>
              <a:rPr lang="es-CO" dirty="0" smtClean="0"/>
              <a:t>TODOS </a:t>
            </a:r>
            <a:r>
              <a:rPr lang="es-CO" dirty="0"/>
              <a:t>a adorar delante de </a:t>
            </a:r>
            <a:r>
              <a:rPr lang="es-CO" dirty="0" smtClean="0"/>
              <a:t>mí, dice  Jehová”, disfrutando </a:t>
            </a:r>
            <a:r>
              <a:rPr lang="es-CO" dirty="0" err="1" smtClean="0"/>
              <a:t>etrnamente</a:t>
            </a:r>
            <a:r>
              <a:rPr lang="es-CO" dirty="0" smtClean="0"/>
              <a:t> del amor de Dios, y entre ellos. </a:t>
            </a:r>
            <a:endParaRPr lang="es-CO" dirty="0"/>
          </a:p>
        </p:txBody>
      </p:sp>
    </p:spTree>
    <p:extLst>
      <p:ext uri="{BB962C8B-B14F-4D97-AF65-F5344CB8AC3E}">
        <p14:creationId xmlns:p14="http://schemas.microsoft.com/office/powerpoint/2010/main" val="305134348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09863" y="593559"/>
            <a:ext cx="10680032" cy="5983704"/>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90352174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870117"/>
          </a:xfrm>
        </p:spPr>
        <p:txBody>
          <a:bodyPr>
            <a:normAutofit/>
          </a:bodyPr>
          <a:lstStyle/>
          <a:p>
            <a:r>
              <a:rPr lang="es-CO" sz="5400" b="1" i="1" dirty="0" smtClean="0"/>
              <a:t>Conclusión. </a:t>
            </a:r>
            <a:endParaRPr lang="es-CO" sz="5400" b="1" i="1" dirty="0"/>
          </a:p>
        </p:txBody>
      </p:sp>
      <p:sp>
        <p:nvSpPr>
          <p:cNvPr id="3" name="Marcador de contenido 2"/>
          <p:cNvSpPr>
            <a:spLocks noGrp="1"/>
          </p:cNvSpPr>
          <p:nvPr>
            <p:ph idx="1"/>
          </p:nvPr>
        </p:nvSpPr>
        <p:spPr>
          <a:xfrm>
            <a:off x="561474" y="1472698"/>
            <a:ext cx="11470105" cy="5385302"/>
          </a:xfrm>
          <a:solidFill>
            <a:schemeClr val="bg1"/>
          </a:solidFill>
          <a:scene3d>
            <a:camera prst="orthographicFront"/>
            <a:lightRig rig="threePt" dir="t"/>
          </a:scene3d>
          <a:sp3d>
            <a:bevelT prst="slope"/>
          </a:sp3d>
        </p:spPr>
        <p:txBody>
          <a:bodyPr>
            <a:noAutofit/>
          </a:bodyPr>
          <a:lstStyle/>
          <a:p>
            <a:pPr algn="just"/>
            <a:r>
              <a:rPr lang="es-CO" sz="3200" dirty="0" smtClean="0"/>
              <a:t>Así concluye el largo periodo de tiempo de 6000 años de pecado, tan esterado por los verdaderos hijos de Dios. Cuanto todo sufrimientos por causa del pecado desaparecerá para siempre.</a:t>
            </a:r>
          </a:p>
          <a:p>
            <a:pPr algn="just"/>
            <a:r>
              <a:rPr lang="es-CO" sz="3200" dirty="0" smtClean="0"/>
              <a:t>Disfrutar de esas vacaciones en el cielo, durante 1000 años, es algo que ninguno de los redimidos olvidará jamás. </a:t>
            </a:r>
          </a:p>
          <a:p>
            <a:pPr algn="just"/>
            <a:r>
              <a:rPr lang="es-CO" sz="3200" dirty="0" smtClean="0"/>
              <a:t>Por ende, nuestro deseo debe ser prepararnos para ese día maravilloso, cuando Cristo regrese por su pueblo.</a:t>
            </a:r>
          </a:p>
          <a:p>
            <a:pPr marL="0" indent="0" algn="just">
              <a:buNone/>
            </a:pPr>
            <a:r>
              <a:rPr lang="es-CO" sz="3200" dirty="0" smtClean="0"/>
              <a:t>Mi invitación es que por la gracia de Dios, vivamos todos los días consagrados al servicio de Dios, y preparando a otros, para el reino de los cielos</a:t>
            </a:r>
            <a:r>
              <a:rPr lang="es-CO" sz="3200" dirty="0" smtClean="0"/>
              <a:t>. Yo les aseguro, conforme a la profecía, que el tiempo esta cerca. </a:t>
            </a:r>
            <a:r>
              <a:rPr lang="es-CO" sz="3200" b="1" dirty="0" smtClean="0"/>
              <a:t>MUCHAS BENDICIONES PARA TODOS. </a:t>
            </a:r>
            <a:endParaRPr lang="es-CO" sz="3200" b="1" dirty="0" smtClean="0"/>
          </a:p>
        </p:txBody>
      </p:sp>
    </p:spTree>
    <p:extLst>
      <p:ext uri="{BB962C8B-B14F-4D97-AF65-F5344CB8AC3E}">
        <p14:creationId xmlns:p14="http://schemas.microsoft.com/office/powerpoint/2010/main" val="298470230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72717"/>
            <a:ext cx="10515600" cy="1417972"/>
          </a:xfrm>
        </p:spPr>
        <p:txBody>
          <a:bodyPr>
            <a:normAutofit fontScale="90000"/>
          </a:bodyPr>
          <a:lstStyle/>
          <a:p>
            <a:pPr algn="ctr"/>
            <a:r>
              <a:rPr lang="es-CO" b="1" i="1" dirty="0"/>
              <a:t>MUCHAS BENDICIONES PARA TODOS. </a:t>
            </a:r>
            <a:r>
              <a:rPr lang="es-CO" b="1" i="1" dirty="0" smtClean="0"/>
              <a:t/>
            </a:r>
            <a:br>
              <a:rPr lang="es-CO" b="1" i="1" dirty="0" smtClean="0"/>
            </a:br>
            <a:r>
              <a:rPr lang="es-CO" b="1" i="1" dirty="0" smtClean="0"/>
              <a:t>Y </a:t>
            </a:r>
            <a:r>
              <a:rPr lang="es-CO" b="1" i="1" dirty="0"/>
              <a:t>RECUERDEN CRISTO VIENE PRONTO. AMEN, </a:t>
            </a:r>
            <a:r>
              <a:rPr lang="es-CO" b="1" i="1" dirty="0" smtClean="0"/>
              <a:t/>
            </a:r>
            <a:br>
              <a:rPr lang="es-CO" b="1" i="1" dirty="0" smtClean="0"/>
            </a:br>
            <a:r>
              <a:rPr lang="es-CO" b="1" i="1" dirty="0" smtClean="0"/>
              <a:t>¡</a:t>
            </a:r>
            <a:r>
              <a:rPr lang="es-CO" b="1" i="1" dirty="0"/>
              <a:t>VEN SEÑOR JESÚS!</a:t>
            </a:r>
          </a:p>
        </p:txBody>
      </p:sp>
      <p:pic>
        <p:nvPicPr>
          <p:cNvPr id="6" name="Imagen 5"/>
          <p:cNvPicPr>
            <a:picLocks noChangeAspect="1"/>
          </p:cNvPicPr>
          <p:nvPr/>
        </p:nvPicPr>
        <p:blipFill>
          <a:blip r:embed="rId2"/>
          <a:stretch>
            <a:fillRect/>
          </a:stretch>
        </p:blipFill>
        <p:spPr>
          <a:xfrm>
            <a:off x="6272463" y="1883192"/>
            <a:ext cx="5694948" cy="4517607"/>
          </a:xfrm>
          <a:prstGeom prst="rect">
            <a:avLst/>
          </a:prstGeom>
          <a:scene3d>
            <a:camera prst="orthographicFront"/>
            <a:lightRig rig="threePt" dir="t"/>
          </a:scene3d>
          <a:sp3d>
            <a:bevelT prst="angle"/>
          </a:sp3d>
        </p:spPr>
      </p:pic>
      <p:pic>
        <p:nvPicPr>
          <p:cNvPr id="7" name="Imagen 6"/>
          <p:cNvPicPr>
            <a:picLocks noChangeAspect="1"/>
          </p:cNvPicPr>
          <p:nvPr/>
        </p:nvPicPr>
        <p:blipFill>
          <a:blip r:embed="rId3"/>
          <a:stretch>
            <a:fillRect/>
          </a:stretch>
        </p:blipFill>
        <p:spPr>
          <a:xfrm>
            <a:off x="304800" y="1883192"/>
            <a:ext cx="5807242" cy="4517607"/>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20810267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929</TotalTime>
  <Words>3025</Words>
  <Application>Microsoft Office PowerPoint</Application>
  <PresentationFormat>Panorámica</PresentationFormat>
  <Paragraphs>87</Paragraphs>
  <Slides>20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20</vt:i4>
      </vt:variant>
    </vt:vector>
  </HeadingPairs>
  <TitlesOfParts>
    <vt:vector size="25" baseType="lpstr">
      <vt:lpstr>Arial</vt:lpstr>
      <vt:lpstr>Calibri</vt:lpstr>
      <vt:lpstr>Calibri Light</vt:lpstr>
      <vt:lpstr>Wingdings</vt:lpstr>
      <vt:lpstr>Tema de Office</vt:lpstr>
      <vt:lpstr>Presentación de PowerPoint</vt:lpstr>
      <vt:lpstr>EL COMIENZO DEL MILENIO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 </vt:lpstr>
      <vt:lpstr>MUCHAS BENDICIONES PARA TODOS.  Y RECUERDEN CRISTO VIENE PRONTO. AMEN,  ¡VEN SEÑOR JESÚS!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 AQUÍ YO HAGO NUEVAS TODAS LAS COSAS</dc:title>
  <dc:creator>Usuario de Windows</dc:creator>
  <cp:lastModifiedBy>Usuario de Windows</cp:lastModifiedBy>
  <cp:revision>89</cp:revision>
  <dcterms:created xsi:type="dcterms:W3CDTF">2019-02-14T20:12:18Z</dcterms:created>
  <dcterms:modified xsi:type="dcterms:W3CDTF">2019-06-18T14:14:22Z</dcterms:modified>
</cp:coreProperties>
</file>